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sldIdLst>
    <p:sldId id="314" r:id="rId5"/>
    <p:sldId id="303" r:id="rId6"/>
    <p:sldId id="293" r:id="rId7"/>
    <p:sldId id="294" r:id="rId8"/>
    <p:sldId id="295" r:id="rId9"/>
    <p:sldId id="296" r:id="rId10"/>
    <p:sldId id="298" r:id="rId11"/>
    <p:sldId id="299" r:id="rId12"/>
    <p:sldId id="317" r:id="rId13"/>
    <p:sldId id="301" r:id="rId14"/>
    <p:sldId id="300" r:id="rId15"/>
    <p:sldId id="316" r:id="rId16"/>
    <p:sldId id="307" r:id="rId17"/>
    <p:sldId id="304" r:id="rId18"/>
    <p:sldId id="305" r:id="rId19"/>
    <p:sldId id="306" r:id="rId20"/>
    <p:sldId id="292" r:id="rId21"/>
    <p:sldId id="308" r:id="rId22"/>
    <p:sldId id="309" r:id="rId23"/>
    <p:sldId id="310" r:id="rId24"/>
    <p:sldId id="311" r:id="rId25"/>
    <p:sldId id="312" r:id="rId26"/>
    <p:sldId id="315" r:id="rId27"/>
    <p:sldId id="313" r:id="rId28"/>
    <p:sldId id="269" r:id="rId29"/>
  </p:sldIdLst>
  <p:sldSz cx="12192000" cy="6858000"/>
  <p:notesSz cx="6858000" cy="9144000"/>
  <p:defaultTextStyle>
    <a:defPPr>
      <a:defRPr kern="0"/>
    </a:def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38C"/>
    <a:srgbClr val="F9B93E"/>
    <a:srgbClr val="7FCBEB"/>
    <a:srgbClr val="84BA00"/>
    <a:srgbClr val="E73E97"/>
    <a:srgbClr val="5C6670"/>
    <a:srgbClr val="004E66"/>
    <a:srgbClr val="014F69"/>
    <a:srgbClr val="004F6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42BFB0-3147-4190-8706-C401F365F585}" v="15" dt="2025-02-19T10:53:22.8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05" autoAdjust="0"/>
  </p:normalViewPr>
  <p:slideViewPr>
    <p:cSldViewPr snapToGrid="0">
      <p:cViewPr varScale="1">
        <p:scale>
          <a:sx n="104" d="100"/>
          <a:sy n="104" d="100"/>
        </p:scale>
        <p:origin x="8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C30860-B59A-47B1-864E-6C4257D42516}" type="datetimeFigureOut">
              <a:rPr lang="en-GB" smtClean="0"/>
              <a:t>24/02/2025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9A6A4D-678E-4454-9F60-AF4FD8B5B3E9}" type="slidenum">
              <a:rPr lang="en-GB" smtClean="0"/>
              <a:t>‹#›</a:t>
            </a:fld>
            <a:endParaRPr lang="en-GB" dirty="0"/>
          </a:p>
        </p:txBody>
      </p:sp>
    </p:spTree>
    <p:extLst>
      <p:ext uri="{BB962C8B-B14F-4D97-AF65-F5344CB8AC3E}">
        <p14:creationId xmlns:p14="http://schemas.microsoft.com/office/powerpoint/2010/main" val="3218914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B80B0DB-6200-16EF-B7C2-4D053BF7EAE7}"/>
              </a:ext>
            </a:extLst>
          </p:cNvPr>
          <p:cNvSpPr>
            <a:spLocks noGrp="1"/>
          </p:cNvSpPr>
          <p:nvPr>
            <p:ph type="title" hasCustomPrompt="1"/>
          </p:nvPr>
        </p:nvSpPr>
        <p:spPr>
          <a:xfrm>
            <a:off x="815664" y="294845"/>
            <a:ext cx="9204010" cy="276341"/>
          </a:xfrm>
        </p:spPr>
        <p:txBody>
          <a:bodyPr>
            <a:noAutofit/>
          </a:bodyPr>
          <a:lstStyle/>
          <a:p>
            <a:r>
              <a:rPr lang="en-GB" dirty="0"/>
              <a:t>Click to edit title</a:t>
            </a:r>
          </a:p>
        </p:txBody>
      </p:sp>
      <p:cxnSp>
        <p:nvCxnSpPr>
          <p:cNvPr id="9" name="Straight Connector 8">
            <a:extLst>
              <a:ext uri="{FF2B5EF4-FFF2-40B4-BE49-F238E27FC236}">
                <a16:creationId xmlns:a16="http://schemas.microsoft.com/office/drawing/2014/main" id="{D3D17276-9029-2F1C-65F7-425EDF199BC5}"/>
              </a:ext>
            </a:extLst>
          </p:cNvPr>
          <p:cNvCxnSpPr>
            <a:cxnSpLocks/>
          </p:cNvCxnSpPr>
          <p:nvPr/>
        </p:nvCxnSpPr>
        <p:spPr>
          <a:xfrm>
            <a:off x="813176" y="701515"/>
            <a:ext cx="9206497"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Footer Placeholder 10">
            <a:extLst>
              <a:ext uri="{FF2B5EF4-FFF2-40B4-BE49-F238E27FC236}">
                <a16:creationId xmlns:a16="http://schemas.microsoft.com/office/drawing/2014/main" id="{11D331F1-729C-493B-1F0F-76E2799EF9FC}"/>
              </a:ext>
            </a:extLst>
          </p:cNvPr>
          <p:cNvSpPr>
            <a:spLocks noGrp="1"/>
          </p:cNvSpPr>
          <p:nvPr>
            <p:ph type="ftr" sz="quarter" idx="10"/>
          </p:nvPr>
        </p:nvSpPr>
        <p:spPr/>
        <p:txBody>
          <a:bodyPr/>
          <a:lstStyle/>
          <a:p>
            <a:endParaRPr lang="en-GB" dirty="0"/>
          </a:p>
        </p:txBody>
      </p:sp>
      <p:sp>
        <p:nvSpPr>
          <p:cNvPr id="12" name="Slide Number Placeholder 11">
            <a:extLst>
              <a:ext uri="{FF2B5EF4-FFF2-40B4-BE49-F238E27FC236}">
                <a16:creationId xmlns:a16="http://schemas.microsoft.com/office/drawing/2014/main" id="{DB6D51E2-25EC-71B4-E9A1-36FA202C456D}"/>
              </a:ext>
            </a:extLst>
          </p:cNvPr>
          <p:cNvSpPr>
            <a:spLocks noGrp="1"/>
          </p:cNvSpPr>
          <p:nvPr>
            <p:ph type="sldNum" sz="quarter" idx="11"/>
          </p:nvPr>
        </p:nvSpPr>
        <p:spPr/>
        <p:txBody>
          <a:bodyPr/>
          <a:lstStyle/>
          <a:p>
            <a:fld id="{11498B81-6C31-4426-9220-AD51BA53E313}" type="slidenum">
              <a:rPr lang="en-GB" smtClean="0"/>
              <a:t>‹#›</a:t>
            </a:fld>
            <a:endParaRPr lang="en-GB" dirty="0"/>
          </a:p>
        </p:txBody>
      </p:sp>
      <p:sp>
        <p:nvSpPr>
          <p:cNvPr id="15" name="Text Placeholder 14">
            <a:extLst>
              <a:ext uri="{FF2B5EF4-FFF2-40B4-BE49-F238E27FC236}">
                <a16:creationId xmlns:a16="http://schemas.microsoft.com/office/drawing/2014/main" id="{C435C4D3-2565-453F-7485-E60F1A24443E}"/>
              </a:ext>
            </a:extLst>
          </p:cNvPr>
          <p:cNvSpPr>
            <a:spLocks noGrp="1"/>
          </p:cNvSpPr>
          <p:nvPr>
            <p:ph type="body" sz="quarter" idx="12"/>
          </p:nvPr>
        </p:nvSpPr>
        <p:spPr>
          <a:xfrm>
            <a:off x="809385" y="813569"/>
            <a:ext cx="9210595" cy="2615431"/>
          </a:xfrm>
        </p:spPr>
        <p:txBody>
          <a:bodyPr/>
          <a:lstStyle>
            <a:lvl1pPr>
              <a:defRPr sz="898" b="0" i="0">
                <a:solidFill>
                  <a:schemeClr val="accent6"/>
                </a:solidFill>
                <a:latin typeface="Poppins Medium" pitchFamily="2" charset="77"/>
                <a:cs typeface="Poppins Medium" pitchFamily="2" charset="77"/>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958824538"/>
      </p:ext>
    </p:extLst>
  </p:cSld>
  <p:clrMapOvr>
    <a:masterClrMapping/>
  </p:clrMapOvr>
  <p:extLst>
    <p:ext uri="{DCECCB84-F9BA-43D5-87BE-67443E8EF086}">
      <p15:sldGuideLst xmlns:p15="http://schemas.microsoft.com/office/powerpoint/2012/main">
        <p15:guide id="1" orient="horz" pos="3368">
          <p15:clr>
            <a:srgbClr val="FBAE40"/>
          </p15:clr>
        </p15:guide>
        <p15:guide id="2" pos="23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two lines and content">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B80B0DB-6200-16EF-B7C2-4D053BF7EAE7}"/>
              </a:ext>
            </a:extLst>
          </p:cNvPr>
          <p:cNvSpPr>
            <a:spLocks noGrp="1"/>
          </p:cNvSpPr>
          <p:nvPr>
            <p:ph type="title" hasCustomPrompt="1"/>
          </p:nvPr>
        </p:nvSpPr>
        <p:spPr>
          <a:xfrm>
            <a:off x="815664" y="294845"/>
            <a:ext cx="9204010" cy="519312"/>
          </a:xfrm>
        </p:spPr>
        <p:txBody>
          <a:bodyPr>
            <a:noAutofit/>
          </a:bodyPr>
          <a:lstStyle/>
          <a:p>
            <a:r>
              <a:rPr lang="en-GB" dirty="0"/>
              <a:t>Click to edit title</a:t>
            </a:r>
            <a:br>
              <a:rPr lang="en-GB" dirty="0"/>
            </a:br>
            <a:r>
              <a:rPr lang="en-GB" dirty="0"/>
              <a:t>on two lines</a:t>
            </a:r>
          </a:p>
        </p:txBody>
      </p:sp>
      <p:cxnSp>
        <p:nvCxnSpPr>
          <p:cNvPr id="12" name="Straight Connector 11">
            <a:extLst>
              <a:ext uri="{FF2B5EF4-FFF2-40B4-BE49-F238E27FC236}">
                <a16:creationId xmlns:a16="http://schemas.microsoft.com/office/drawing/2014/main" id="{B247E888-9760-18DC-4BA2-32B618E54563}"/>
              </a:ext>
            </a:extLst>
          </p:cNvPr>
          <p:cNvCxnSpPr>
            <a:cxnSpLocks/>
          </p:cNvCxnSpPr>
          <p:nvPr/>
        </p:nvCxnSpPr>
        <p:spPr>
          <a:xfrm>
            <a:off x="813176" y="950259"/>
            <a:ext cx="9206497"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Footer Placeholder 12">
            <a:extLst>
              <a:ext uri="{FF2B5EF4-FFF2-40B4-BE49-F238E27FC236}">
                <a16:creationId xmlns:a16="http://schemas.microsoft.com/office/drawing/2014/main" id="{61F5A066-7252-9969-32A5-16B8C306EB92}"/>
              </a:ext>
            </a:extLst>
          </p:cNvPr>
          <p:cNvSpPr>
            <a:spLocks noGrp="1"/>
          </p:cNvSpPr>
          <p:nvPr>
            <p:ph type="ftr" sz="quarter" idx="10"/>
          </p:nvPr>
        </p:nvSpPr>
        <p:spPr/>
        <p:txBody>
          <a:bodyPr/>
          <a:lstStyle/>
          <a:p>
            <a:endParaRPr lang="en-GB" dirty="0"/>
          </a:p>
        </p:txBody>
      </p:sp>
      <p:sp>
        <p:nvSpPr>
          <p:cNvPr id="14" name="Slide Number Placeholder 13">
            <a:extLst>
              <a:ext uri="{FF2B5EF4-FFF2-40B4-BE49-F238E27FC236}">
                <a16:creationId xmlns:a16="http://schemas.microsoft.com/office/drawing/2014/main" id="{439A54EC-2D60-0501-6932-7B04A1176BEF}"/>
              </a:ext>
            </a:extLst>
          </p:cNvPr>
          <p:cNvSpPr>
            <a:spLocks noGrp="1"/>
          </p:cNvSpPr>
          <p:nvPr>
            <p:ph type="sldNum" sz="quarter" idx="11"/>
          </p:nvPr>
        </p:nvSpPr>
        <p:spPr/>
        <p:txBody>
          <a:bodyPr/>
          <a:lstStyle/>
          <a:p>
            <a:fld id="{11498B81-6C31-4426-9220-AD51BA53E313}" type="slidenum">
              <a:rPr lang="en-GB" smtClean="0"/>
              <a:t>‹#›</a:t>
            </a:fld>
            <a:endParaRPr lang="en-GB" dirty="0"/>
          </a:p>
        </p:txBody>
      </p:sp>
      <p:sp>
        <p:nvSpPr>
          <p:cNvPr id="15" name="Text Placeholder 14">
            <a:extLst>
              <a:ext uri="{FF2B5EF4-FFF2-40B4-BE49-F238E27FC236}">
                <a16:creationId xmlns:a16="http://schemas.microsoft.com/office/drawing/2014/main" id="{274AA91F-304B-A91D-2B92-46705BCA6C58}"/>
              </a:ext>
            </a:extLst>
          </p:cNvPr>
          <p:cNvSpPr>
            <a:spLocks noGrp="1"/>
          </p:cNvSpPr>
          <p:nvPr>
            <p:ph type="body" sz="quarter" idx="12"/>
          </p:nvPr>
        </p:nvSpPr>
        <p:spPr>
          <a:xfrm>
            <a:off x="809385" y="1074196"/>
            <a:ext cx="9210595" cy="2288160"/>
          </a:xfrm>
        </p:spPr>
        <p:txBody>
          <a:bodyPr/>
          <a:lstStyle>
            <a:lvl1pPr>
              <a:defRPr sz="898" b="0" i="0">
                <a:solidFill>
                  <a:schemeClr val="accent6"/>
                </a:solidFill>
                <a:latin typeface="Poppins Medium" pitchFamily="2" charset="77"/>
                <a:cs typeface="Poppins Medium" pitchFamily="2" charset="77"/>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608216200"/>
      </p:ext>
    </p:extLst>
  </p:cSld>
  <p:clrMapOvr>
    <a:masterClrMapping/>
  </p:clrMapOvr>
  <p:extLst>
    <p:ext uri="{DCECCB84-F9BA-43D5-87BE-67443E8EF086}">
      <p15:sldGuideLst xmlns:p15="http://schemas.microsoft.com/office/powerpoint/2012/main">
        <p15:guide id="1" orient="horz" pos="3368">
          <p15:clr>
            <a:srgbClr val="FBAE40"/>
          </p15:clr>
        </p15:guide>
        <p15:guide id="2" pos="23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lank with footer">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3FF0F478-72D1-E806-F943-B3E36DA34893}"/>
              </a:ext>
            </a:extLst>
          </p:cNvPr>
          <p:cNvSpPr>
            <a:spLocks noGrp="1"/>
          </p:cNvSpPr>
          <p:nvPr>
            <p:ph type="ftr" sz="quarter" idx="10"/>
          </p:nvPr>
        </p:nvSpPr>
        <p:spPr/>
        <p:txBody>
          <a:bodyPr/>
          <a:lstStyle/>
          <a:p>
            <a:endParaRPr lang="en-GB" dirty="0"/>
          </a:p>
        </p:txBody>
      </p:sp>
      <p:sp>
        <p:nvSpPr>
          <p:cNvPr id="7" name="Slide Number Placeholder 6">
            <a:extLst>
              <a:ext uri="{FF2B5EF4-FFF2-40B4-BE49-F238E27FC236}">
                <a16:creationId xmlns:a16="http://schemas.microsoft.com/office/drawing/2014/main" id="{0237E8FE-3B4F-3ED3-3045-DCC26EEAFDD6}"/>
              </a:ext>
            </a:extLst>
          </p:cNvPr>
          <p:cNvSpPr>
            <a:spLocks noGrp="1"/>
          </p:cNvSpPr>
          <p:nvPr>
            <p:ph type="sldNum" sz="quarter" idx="11"/>
          </p:nvPr>
        </p:nvSpPr>
        <p:spPr/>
        <p:txBody>
          <a:bodyPr/>
          <a:lstStyle/>
          <a:p>
            <a:fld id="{11498B81-6C31-4426-9220-AD51BA53E313}" type="slidenum">
              <a:rPr lang="en-GB" smtClean="0"/>
              <a:t>‹#›</a:t>
            </a:fld>
            <a:endParaRPr lang="en-GB" dirty="0"/>
          </a:p>
        </p:txBody>
      </p:sp>
    </p:spTree>
    <p:extLst>
      <p:ext uri="{BB962C8B-B14F-4D97-AF65-F5344CB8AC3E}">
        <p14:creationId xmlns:p14="http://schemas.microsoft.com/office/powerpoint/2010/main" val="1212369320"/>
      </p:ext>
    </p:extLst>
  </p:cSld>
  <p:clrMapOvr>
    <a:masterClrMapping/>
  </p:clrMapOvr>
  <p:extLst>
    <p:ext uri="{DCECCB84-F9BA-43D5-87BE-67443E8EF086}">
      <p15:sldGuideLst xmlns:p15="http://schemas.microsoft.com/office/powerpoint/2012/main">
        <p15:guide id="1" orient="horz" pos="3368">
          <p15:clr>
            <a:srgbClr val="FBAE40"/>
          </p15:clr>
        </p15:guide>
        <p15:guide id="2" pos="23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Blank with footer">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3FF0F478-72D1-E806-F943-B3E36DA34893}"/>
              </a:ext>
            </a:extLst>
          </p:cNvPr>
          <p:cNvSpPr>
            <a:spLocks noGrp="1"/>
          </p:cNvSpPr>
          <p:nvPr>
            <p:ph type="ftr" sz="quarter" idx="10"/>
          </p:nvPr>
        </p:nvSpPr>
        <p:spPr/>
        <p:txBody>
          <a:bodyPr/>
          <a:lstStyle/>
          <a:p>
            <a:endParaRPr lang="en-GB" dirty="0"/>
          </a:p>
        </p:txBody>
      </p:sp>
      <p:sp>
        <p:nvSpPr>
          <p:cNvPr id="7" name="Slide Number Placeholder 6">
            <a:extLst>
              <a:ext uri="{FF2B5EF4-FFF2-40B4-BE49-F238E27FC236}">
                <a16:creationId xmlns:a16="http://schemas.microsoft.com/office/drawing/2014/main" id="{0237E8FE-3B4F-3ED3-3045-DCC26EEAFDD6}"/>
              </a:ext>
            </a:extLst>
          </p:cNvPr>
          <p:cNvSpPr>
            <a:spLocks noGrp="1"/>
          </p:cNvSpPr>
          <p:nvPr>
            <p:ph type="sldNum" sz="quarter" idx="11"/>
          </p:nvPr>
        </p:nvSpPr>
        <p:spPr/>
        <p:txBody>
          <a:bodyPr/>
          <a:lstStyle/>
          <a:p>
            <a:fld id="{11498B81-6C31-4426-9220-AD51BA53E313}" type="slidenum">
              <a:rPr lang="en-GB" smtClean="0"/>
              <a:t>‹#›</a:t>
            </a:fld>
            <a:endParaRPr lang="en-GB" dirty="0"/>
          </a:p>
        </p:txBody>
      </p:sp>
      <p:sp>
        <p:nvSpPr>
          <p:cNvPr id="9" name="Picture Placeholder 7">
            <a:extLst>
              <a:ext uri="{FF2B5EF4-FFF2-40B4-BE49-F238E27FC236}">
                <a16:creationId xmlns:a16="http://schemas.microsoft.com/office/drawing/2014/main" id="{E07EEDB0-8622-3584-F027-E508C9C24FB4}"/>
              </a:ext>
            </a:extLst>
          </p:cNvPr>
          <p:cNvSpPr>
            <a:spLocks noGrp="1"/>
          </p:cNvSpPr>
          <p:nvPr>
            <p:ph type="pic" sz="quarter" idx="12"/>
          </p:nvPr>
        </p:nvSpPr>
        <p:spPr>
          <a:xfrm>
            <a:off x="8163803" y="270479"/>
            <a:ext cx="3203831" cy="1273494"/>
          </a:xfrm>
          <a:solidFill>
            <a:schemeClr val="bg1">
              <a:lumMod val="85000"/>
            </a:schemeClr>
          </a:solidFill>
          <a:ln w="25400">
            <a:solidFill>
              <a:schemeClr val="bg1"/>
            </a:solidFill>
          </a:ln>
          <a:effectLst>
            <a:outerShdw blurRad="63500" sx="102000" sy="102000" algn="ctr" rotWithShape="0">
              <a:prstClr val="black">
                <a:alpha val="20000"/>
              </a:prstClr>
            </a:outerShdw>
          </a:effectLst>
        </p:spPr>
        <p:txBody>
          <a:bodyPr/>
          <a:lstStyle/>
          <a:p>
            <a:r>
              <a:rPr lang="en-US"/>
              <a:t>Click icon to add picture</a:t>
            </a:r>
            <a:endParaRPr lang="en-GB"/>
          </a:p>
        </p:txBody>
      </p:sp>
      <p:sp>
        <p:nvSpPr>
          <p:cNvPr id="11" name="Picture Placeholder 7">
            <a:extLst>
              <a:ext uri="{FF2B5EF4-FFF2-40B4-BE49-F238E27FC236}">
                <a16:creationId xmlns:a16="http://schemas.microsoft.com/office/drawing/2014/main" id="{54D36092-18D9-6176-48A4-7882C6F4FC01}"/>
              </a:ext>
            </a:extLst>
          </p:cNvPr>
          <p:cNvSpPr>
            <a:spLocks noGrp="1"/>
          </p:cNvSpPr>
          <p:nvPr>
            <p:ph type="pic" sz="quarter" idx="13"/>
          </p:nvPr>
        </p:nvSpPr>
        <p:spPr>
          <a:xfrm>
            <a:off x="8163803" y="1830915"/>
            <a:ext cx="3203831" cy="1273494"/>
          </a:xfrm>
          <a:solidFill>
            <a:schemeClr val="bg1">
              <a:lumMod val="85000"/>
            </a:schemeClr>
          </a:solidFill>
          <a:ln w="25400">
            <a:solidFill>
              <a:schemeClr val="bg1"/>
            </a:solidFill>
          </a:ln>
          <a:effectLst>
            <a:outerShdw blurRad="63500" sx="102000" sy="102000" algn="ctr" rotWithShape="0">
              <a:prstClr val="black">
                <a:alpha val="20000"/>
              </a:prstClr>
            </a:outerShdw>
          </a:effectLst>
        </p:spPr>
        <p:txBody>
          <a:bodyPr/>
          <a:lstStyle/>
          <a:p>
            <a:r>
              <a:rPr lang="en-US"/>
              <a:t>Click icon to add picture</a:t>
            </a:r>
            <a:endParaRPr lang="en-GB"/>
          </a:p>
        </p:txBody>
      </p:sp>
      <p:sp>
        <p:nvSpPr>
          <p:cNvPr id="13" name="Picture Placeholder 7">
            <a:extLst>
              <a:ext uri="{FF2B5EF4-FFF2-40B4-BE49-F238E27FC236}">
                <a16:creationId xmlns:a16="http://schemas.microsoft.com/office/drawing/2014/main" id="{47202178-558E-EE37-0277-714ED8F228E1}"/>
              </a:ext>
            </a:extLst>
          </p:cNvPr>
          <p:cNvSpPr>
            <a:spLocks noGrp="1"/>
          </p:cNvSpPr>
          <p:nvPr>
            <p:ph type="pic" sz="quarter" idx="14"/>
          </p:nvPr>
        </p:nvSpPr>
        <p:spPr>
          <a:xfrm>
            <a:off x="8163803" y="3525940"/>
            <a:ext cx="3203831" cy="1273494"/>
          </a:xfrm>
          <a:solidFill>
            <a:schemeClr val="bg1">
              <a:lumMod val="85000"/>
            </a:schemeClr>
          </a:solidFill>
          <a:ln w="25400">
            <a:solidFill>
              <a:schemeClr val="bg1"/>
            </a:solidFill>
          </a:ln>
          <a:effectLst>
            <a:outerShdw blurRad="63500" sx="102000" sy="102000" algn="ctr" rotWithShape="0">
              <a:prstClr val="black">
                <a:alpha val="20000"/>
              </a:prstClr>
            </a:outerShdw>
          </a:effectLst>
        </p:spPr>
        <p:txBody>
          <a:bodyPr/>
          <a:lstStyle/>
          <a:p>
            <a:r>
              <a:rPr lang="en-US"/>
              <a:t>Click icon to add picture</a:t>
            </a:r>
            <a:endParaRPr lang="en-GB"/>
          </a:p>
        </p:txBody>
      </p:sp>
    </p:spTree>
    <p:extLst>
      <p:ext uri="{BB962C8B-B14F-4D97-AF65-F5344CB8AC3E}">
        <p14:creationId xmlns:p14="http://schemas.microsoft.com/office/powerpoint/2010/main" val="181638893"/>
      </p:ext>
    </p:extLst>
  </p:cSld>
  <p:clrMapOvr>
    <a:masterClrMapping/>
  </p:clrMapOvr>
  <p:extLst>
    <p:ext uri="{DCECCB84-F9BA-43D5-87BE-67443E8EF086}">
      <p15:sldGuideLst xmlns:p15="http://schemas.microsoft.com/office/powerpoint/2012/main">
        <p15:guide id="1" orient="horz" pos="3368">
          <p15:clr>
            <a:srgbClr val="FBAE40"/>
          </p15:clr>
        </p15:guide>
        <p15:guide id="2" pos="23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4051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reak slide_1">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ED28B4CE-E6EE-0D11-3C28-BFCA1FF6AD57}"/>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7829"/>
          <a:stretch/>
        </p:blipFill>
        <p:spPr>
          <a:xfrm>
            <a:off x="5742261" y="3646234"/>
            <a:ext cx="6449740" cy="3211766"/>
          </a:xfrm>
          <a:prstGeom prst="rect">
            <a:avLst/>
          </a:prstGeom>
        </p:spPr>
      </p:pic>
      <p:sp>
        <p:nvSpPr>
          <p:cNvPr id="11" name="Text Placeholder 10">
            <a:extLst>
              <a:ext uri="{FF2B5EF4-FFF2-40B4-BE49-F238E27FC236}">
                <a16:creationId xmlns:a16="http://schemas.microsoft.com/office/drawing/2014/main" id="{F39A5636-E97D-4AAB-77A6-02C8D1C9DF18}"/>
              </a:ext>
            </a:extLst>
          </p:cNvPr>
          <p:cNvSpPr>
            <a:spLocks noGrp="1"/>
          </p:cNvSpPr>
          <p:nvPr>
            <p:ph type="body" sz="quarter" idx="13"/>
          </p:nvPr>
        </p:nvSpPr>
        <p:spPr>
          <a:xfrm>
            <a:off x="809386" y="4965004"/>
            <a:ext cx="9582102" cy="1119923"/>
          </a:xfrm>
        </p:spPr>
        <p:txBody>
          <a:bodyPr>
            <a:noAutofit/>
          </a:bodyPr>
          <a:lstStyle>
            <a:lvl1pPr>
              <a:defRPr sz="1154" b="0" i="0">
                <a:solidFill>
                  <a:schemeClr val="accent6"/>
                </a:solidFill>
                <a:latin typeface="Poppins Medium" pitchFamily="2" charset="77"/>
                <a:cs typeface="Poppins Medium" pitchFamily="2" charset="77"/>
              </a:defRPr>
            </a:lvl1pPr>
            <a:lvl2pPr>
              <a:defRPr sz="1026" b="0" i="0">
                <a:solidFill>
                  <a:schemeClr val="accent6"/>
                </a:solidFill>
                <a:latin typeface="Poppins Medium" pitchFamily="2" charset="77"/>
                <a:cs typeface="Poppins Medium" pitchFamily="2" charset="77"/>
              </a:defRPr>
            </a:lvl2pPr>
            <a:lvl3pPr>
              <a:defRPr sz="1026" b="0" i="0">
                <a:solidFill>
                  <a:schemeClr val="accent6"/>
                </a:solidFill>
                <a:latin typeface="Poppins Medium" pitchFamily="2" charset="77"/>
                <a:cs typeface="Poppins Medium" pitchFamily="2" charset="77"/>
              </a:defRPr>
            </a:lvl3pPr>
            <a:lvl4pPr>
              <a:defRPr sz="1026" b="0" i="0">
                <a:solidFill>
                  <a:schemeClr val="accent6"/>
                </a:solidFill>
                <a:latin typeface="Poppins Medium" pitchFamily="2" charset="77"/>
                <a:cs typeface="Poppins Medium" pitchFamily="2" charset="77"/>
              </a:defRPr>
            </a:lvl4pPr>
            <a:lvl5pPr>
              <a:defRPr sz="1026" b="0" i="0">
                <a:solidFill>
                  <a:schemeClr val="accent6"/>
                </a:solidFill>
                <a:latin typeface="Poppins Medium" pitchFamily="2" charset="77"/>
                <a:cs typeface="Poppins Medium" pitchFamily="2" charset="77"/>
              </a:defRPr>
            </a:lvl5pPr>
          </a:lstStyle>
          <a:p>
            <a:pPr lvl="0"/>
            <a:r>
              <a:rPr lang="en-US"/>
              <a:t>Click to edit Master text styles</a:t>
            </a:r>
          </a:p>
        </p:txBody>
      </p:sp>
      <p:sp>
        <p:nvSpPr>
          <p:cNvPr id="2" name="Title 1">
            <a:extLst>
              <a:ext uri="{FF2B5EF4-FFF2-40B4-BE49-F238E27FC236}">
                <a16:creationId xmlns:a16="http://schemas.microsoft.com/office/drawing/2014/main" id="{771A0802-0E41-E684-9530-30533717864B}"/>
              </a:ext>
            </a:extLst>
          </p:cNvPr>
          <p:cNvSpPr>
            <a:spLocks noGrp="1"/>
          </p:cNvSpPr>
          <p:nvPr>
            <p:ph type="title" hasCustomPrompt="1"/>
          </p:nvPr>
        </p:nvSpPr>
        <p:spPr>
          <a:xfrm>
            <a:off x="815664" y="3844803"/>
            <a:ext cx="9575824" cy="954581"/>
          </a:xfrm>
        </p:spPr>
        <p:txBody>
          <a:bodyPr>
            <a:noAutofit/>
          </a:bodyPr>
          <a:lstStyle>
            <a:lvl1pPr>
              <a:defRPr sz="3207">
                <a:solidFill>
                  <a:schemeClr val="accent6"/>
                </a:solidFill>
              </a:defRPr>
            </a:lvl1pPr>
          </a:lstStyle>
          <a:p>
            <a:r>
              <a:rPr lang="en-GB" dirty="0"/>
              <a:t>Click to edit title</a:t>
            </a:r>
          </a:p>
        </p:txBody>
      </p:sp>
      <p:sp>
        <p:nvSpPr>
          <p:cNvPr id="7" name="Picture Placeholder 6">
            <a:extLst>
              <a:ext uri="{FF2B5EF4-FFF2-40B4-BE49-F238E27FC236}">
                <a16:creationId xmlns:a16="http://schemas.microsoft.com/office/drawing/2014/main" id="{0A3882BB-D0DD-1DFF-38FF-F78BAE499A60}"/>
              </a:ext>
            </a:extLst>
          </p:cNvPr>
          <p:cNvSpPr>
            <a:spLocks noGrp="1"/>
          </p:cNvSpPr>
          <p:nvPr>
            <p:ph type="pic" sz="quarter" idx="12"/>
          </p:nvPr>
        </p:nvSpPr>
        <p:spPr>
          <a:xfrm>
            <a:off x="0" y="0"/>
            <a:ext cx="12192000" cy="3662148"/>
          </a:xfrm>
          <a:solidFill>
            <a:schemeClr val="bg1">
              <a:lumMod val="85000"/>
            </a:schemeClr>
          </a:solidFill>
        </p:spPr>
        <p:txBody>
          <a:bodyPr/>
          <a:lstStyle/>
          <a:p>
            <a:r>
              <a:rPr lang="en-US"/>
              <a:t>Click icon to add picture</a:t>
            </a:r>
            <a:endParaRPr lang="en-GB"/>
          </a:p>
        </p:txBody>
      </p:sp>
      <p:sp>
        <p:nvSpPr>
          <p:cNvPr id="3" name="Footer Placeholder 2">
            <a:extLst>
              <a:ext uri="{FF2B5EF4-FFF2-40B4-BE49-F238E27FC236}">
                <a16:creationId xmlns:a16="http://schemas.microsoft.com/office/drawing/2014/main" id="{25CB56F4-6E5B-C4E1-9B52-DD13D79A2701}"/>
              </a:ext>
            </a:extLst>
          </p:cNvPr>
          <p:cNvSpPr>
            <a:spLocks noGrp="1"/>
          </p:cNvSpPr>
          <p:nvPr>
            <p:ph type="ftr" sz="quarter" idx="10"/>
          </p:nvPr>
        </p:nvSpPr>
        <p:spPr/>
        <p:txBody>
          <a:bodyPr/>
          <a:lstStyle/>
          <a:p>
            <a:endParaRPr lang="en-GB" dirty="0"/>
          </a:p>
        </p:txBody>
      </p:sp>
      <p:sp>
        <p:nvSpPr>
          <p:cNvPr id="4" name="Slide Number Placeholder 3">
            <a:extLst>
              <a:ext uri="{FF2B5EF4-FFF2-40B4-BE49-F238E27FC236}">
                <a16:creationId xmlns:a16="http://schemas.microsoft.com/office/drawing/2014/main" id="{256473F1-8B7B-8BDE-B364-526E43F93824}"/>
              </a:ext>
            </a:extLst>
          </p:cNvPr>
          <p:cNvSpPr>
            <a:spLocks noGrp="1"/>
          </p:cNvSpPr>
          <p:nvPr>
            <p:ph type="sldNum" sz="quarter" idx="11"/>
          </p:nvPr>
        </p:nvSpPr>
        <p:spPr/>
        <p:txBody>
          <a:bodyPr/>
          <a:lstStyle/>
          <a:p>
            <a:fld id="{11498B81-6C31-4426-9220-AD51BA53E313}" type="slidenum">
              <a:rPr lang="en-GB" smtClean="0"/>
              <a:t>‹#›</a:t>
            </a:fld>
            <a:endParaRPr lang="en-GB" dirty="0"/>
          </a:p>
        </p:txBody>
      </p:sp>
    </p:spTree>
    <p:extLst>
      <p:ext uri="{BB962C8B-B14F-4D97-AF65-F5344CB8AC3E}">
        <p14:creationId xmlns:p14="http://schemas.microsoft.com/office/powerpoint/2010/main" val="1612293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reak slide_2">
    <p:spTree>
      <p:nvGrpSpPr>
        <p:cNvPr id="1" name=""/>
        <p:cNvGrpSpPr/>
        <p:nvPr/>
      </p:nvGrpSpPr>
      <p:grpSpPr>
        <a:xfrm>
          <a:off x="0" y="0"/>
          <a:ext cx="0" cy="0"/>
          <a:chOff x="0" y="0"/>
          <a:chExt cx="0" cy="0"/>
        </a:xfrm>
      </p:grpSpPr>
      <p:pic>
        <p:nvPicPr>
          <p:cNvPr id="13" name="Picture 12" descr="A picture containing text, watch&#10;&#10;Description automatically generated">
            <a:extLst>
              <a:ext uri="{FF2B5EF4-FFF2-40B4-BE49-F238E27FC236}">
                <a16:creationId xmlns:a16="http://schemas.microsoft.com/office/drawing/2014/main" id="{7AFC0291-74F0-A769-728B-C926DFBC314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1789" t="75567"/>
          <a:stretch/>
        </p:blipFill>
        <p:spPr>
          <a:xfrm>
            <a:off x="7842568" y="5738076"/>
            <a:ext cx="4349431" cy="1119923"/>
          </a:xfrm>
          <a:prstGeom prst="rect">
            <a:avLst/>
          </a:prstGeom>
        </p:spPr>
      </p:pic>
      <p:pic>
        <p:nvPicPr>
          <p:cNvPr id="14" name="Picture 13" descr="A picture containing text, watch&#10;&#10;Description automatically generated">
            <a:extLst>
              <a:ext uri="{FF2B5EF4-FFF2-40B4-BE49-F238E27FC236}">
                <a16:creationId xmlns:a16="http://schemas.microsoft.com/office/drawing/2014/main" id="{9F1E0A89-F5CC-7BCC-64E3-E28F97DF429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6472" t="16232" b="48277"/>
          <a:stretch/>
        </p:blipFill>
        <p:spPr>
          <a:xfrm>
            <a:off x="8375596" y="2734434"/>
            <a:ext cx="3816403" cy="1626797"/>
          </a:xfrm>
          <a:prstGeom prst="rect">
            <a:avLst/>
          </a:prstGeom>
        </p:spPr>
      </p:pic>
      <p:sp>
        <p:nvSpPr>
          <p:cNvPr id="8" name="Picture Placeholder 6">
            <a:extLst>
              <a:ext uri="{FF2B5EF4-FFF2-40B4-BE49-F238E27FC236}">
                <a16:creationId xmlns:a16="http://schemas.microsoft.com/office/drawing/2014/main" id="{D585B9D8-D37A-0C51-B5B0-44C09C6A2F9E}"/>
              </a:ext>
            </a:extLst>
          </p:cNvPr>
          <p:cNvSpPr>
            <a:spLocks noGrp="1"/>
          </p:cNvSpPr>
          <p:nvPr>
            <p:ph type="pic" sz="quarter" idx="12"/>
          </p:nvPr>
        </p:nvSpPr>
        <p:spPr>
          <a:xfrm>
            <a:off x="0" y="0"/>
            <a:ext cx="12192000" cy="2740537"/>
          </a:xfrm>
          <a:solidFill>
            <a:schemeClr val="bg1">
              <a:lumMod val="85000"/>
            </a:schemeClr>
          </a:solidFill>
        </p:spPr>
        <p:txBody>
          <a:bodyPr/>
          <a:lstStyle/>
          <a:p>
            <a:r>
              <a:rPr lang="en-US"/>
              <a:t>Click icon to add picture</a:t>
            </a:r>
            <a:endParaRPr lang="en-GB"/>
          </a:p>
        </p:txBody>
      </p:sp>
      <p:sp>
        <p:nvSpPr>
          <p:cNvPr id="3" name="Footer Placeholder 2">
            <a:extLst>
              <a:ext uri="{FF2B5EF4-FFF2-40B4-BE49-F238E27FC236}">
                <a16:creationId xmlns:a16="http://schemas.microsoft.com/office/drawing/2014/main" id="{73C0B77B-AB98-6CE7-011C-C0DB82E288AE}"/>
              </a:ext>
            </a:extLst>
          </p:cNvPr>
          <p:cNvSpPr>
            <a:spLocks noGrp="1"/>
          </p:cNvSpPr>
          <p:nvPr>
            <p:ph type="ftr" sz="quarter" idx="10"/>
          </p:nvPr>
        </p:nvSpPr>
        <p:spPr/>
        <p:txBody>
          <a:bodyPr/>
          <a:lstStyle/>
          <a:p>
            <a:endParaRPr lang="en-GB" dirty="0"/>
          </a:p>
        </p:txBody>
      </p:sp>
      <p:sp>
        <p:nvSpPr>
          <p:cNvPr id="4" name="Slide Number Placeholder 3">
            <a:extLst>
              <a:ext uri="{FF2B5EF4-FFF2-40B4-BE49-F238E27FC236}">
                <a16:creationId xmlns:a16="http://schemas.microsoft.com/office/drawing/2014/main" id="{0D4E4369-3D0C-AAFA-E2EC-B763EB1723AC}"/>
              </a:ext>
            </a:extLst>
          </p:cNvPr>
          <p:cNvSpPr>
            <a:spLocks noGrp="1"/>
          </p:cNvSpPr>
          <p:nvPr>
            <p:ph type="sldNum" sz="quarter" idx="11"/>
          </p:nvPr>
        </p:nvSpPr>
        <p:spPr/>
        <p:txBody>
          <a:bodyPr/>
          <a:lstStyle/>
          <a:p>
            <a:fld id="{11498B81-6C31-4426-9220-AD51BA53E313}" type="slidenum">
              <a:rPr lang="en-GB" smtClean="0"/>
              <a:t>‹#›</a:t>
            </a:fld>
            <a:endParaRPr lang="en-GB" dirty="0"/>
          </a:p>
        </p:txBody>
      </p:sp>
      <p:sp>
        <p:nvSpPr>
          <p:cNvPr id="9" name="Text Placeholder 10">
            <a:extLst>
              <a:ext uri="{FF2B5EF4-FFF2-40B4-BE49-F238E27FC236}">
                <a16:creationId xmlns:a16="http://schemas.microsoft.com/office/drawing/2014/main" id="{3307315E-5225-76DF-02ED-4F0BE0496F46}"/>
              </a:ext>
            </a:extLst>
          </p:cNvPr>
          <p:cNvSpPr>
            <a:spLocks noGrp="1"/>
          </p:cNvSpPr>
          <p:nvPr>
            <p:ph type="body" sz="quarter" idx="13"/>
          </p:nvPr>
        </p:nvSpPr>
        <p:spPr>
          <a:xfrm>
            <a:off x="809387" y="4053033"/>
            <a:ext cx="9774536" cy="1119923"/>
          </a:xfrm>
        </p:spPr>
        <p:txBody>
          <a:bodyPr>
            <a:noAutofit/>
          </a:bodyPr>
          <a:lstStyle>
            <a:lvl1pPr>
              <a:defRPr sz="1154" b="0" i="0">
                <a:solidFill>
                  <a:schemeClr val="accent6"/>
                </a:solidFill>
                <a:latin typeface="Poppins Medium" pitchFamily="2" charset="77"/>
                <a:cs typeface="Poppins Medium" pitchFamily="2" charset="77"/>
              </a:defRPr>
            </a:lvl1pPr>
            <a:lvl2pPr>
              <a:defRPr sz="1026" b="0" i="0">
                <a:solidFill>
                  <a:schemeClr val="accent6"/>
                </a:solidFill>
                <a:latin typeface="Poppins Medium" pitchFamily="2" charset="77"/>
                <a:cs typeface="Poppins Medium" pitchFamily="2" charset="77"/>
              </a:defRPr>
            </a:lvl2pPr>
            <a:lvl3pPr>
              <a:defRPr sz="1026" b="0" i="0">
                <a:solidFill>
                  <a:schemeClr val="accent6"/>
                </a:solidFill>
                <a:latin typeface="Poppins Medium" pitchFamily="2" charset="77"/>
                <a:cs typeface="Poppins Medium" pitchFamily="2" charset="77"/>
              </a:defRPr>
            </a:lvl3pPr>
            <a:lvl4pPr>
              <a:defRPr sz="1026" b="0" i="0">
                <a:solidFill>
                  <a:schemeClr val="accent6"/>
                </a:solidFill>
                <a:latin typeface="Poppins Medium" pitchFamily="2" charset="77"/>
                <a:cs typeface="Poppins Medium" pitchFamily="2" charset="77"/>
              </a:defRPr>
            </a:lvl4pPr>
            <a:lvl5pPr>
              <a:defRPr sz="1026" b="0" i="0">
                <a:solidFill>
                  <a:schemeClr val="accent6"/>
                </a:solidFill>
                <a:latin typeface="Poppins Medium" pitchFamily="2" charset="77"/>
                <a:cs typeface="Poppins Medium" pitchFamily="2" charset="77"/>
              </a:defRPr>
            </a:lvl5pPr>
          </a:lstStyle>
          <a:p>
            <a:pPr lvl="0"/>
            <a:r>
              <a:rPr lang="en-US"/>
              <a:t>Click to edit Master text styles</a:t>
            </a:r>
          </a:p>
        </p:txBody>
      </p:sp>
      <p:sp>
        <p:nvSpPr>
          <p:cNvPr id="10" name="Title 1">
            <a:extLst>
              <a:ext uri="{FF2B5EF4-FFF2-40B4-BE49-F238E27FC236}">
                <a16:creationId xmlns:a16="http://schemas.microsoft.com/office/drawing/2014/main" id="{24A7A019-0948-1D07-84B7-7E8D0BBCEA81}"/>
              </a:ext>
            </a:extLst>
          </p:cNvPr>
          <p:cNvSpPr>
            <a:spLocks noGrp="1"/>
          </p:cNvSpPr>
          <p:nvPr>
            <p:ph type="title" hasCustomPrompt="1"/>
          </p:nvPr>
        </p:nvSpPr>
        <p:spPr>
          <a:xfrm>
            <a:off x="815664" y="2932832"/>
            <a:ext cx="8132562" cy="954581"/>
          </a:xfrm>
        </p:spPr>
        <p:txBody>
          <a:bodyPr>
            <a:noAutofit/>
          </a:bodyPr>
          <a:lstStyle>
            <a:lvl1pPr>
              <a:defRPr sz="3207">
                <a:solidFill>
                  <a:schemeClr val="accent6"/>
                </a:solidFill>
              </a:defRPr>
            </a:lvl1pPr>
          </a:lstStyle>
          <a:p>
            <a:r>
              <a:rPr lang="en-GB" dirty="0"/>
              <a:t>Click to edit title</a:t>
            </a:r>
          </a:p>
        </p:txBody>
      </p:sp>
    </p:spTree>
    <p:extLst>
      <p:ext uri="{BB962C8B-B14F-4D97-AF65-F5344CB8AC3E}">
        <p14:creationId xmlns:p14="http://schemas.microsoft.com/office/powerpoint/2010/main" val="999533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Instructions">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54" dirty="0"/>
          </a:p>
        </p:txBody>
      </p:sp>
      <p:sp>
        <p:nvSpPr>
          <p:cNvPr id="5" name="Rectangle 4"/>
          <p:cNvSpPr/>
          <p:nvPr/>
        </p:nvSpPr>
        <p:spPr>
          <a:xfrm>
            <a:off x="507961" y="263747"/>
            <a:ext cx="11303079" cy="34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54" dirty="0"/>
          </a:p>
        </p:txBody>
      </p:sp>
      <p:sp>
        <p:nvSpPr>
          <p:cNvPr id="3" name="Content Placeholder 2"/>
          <p:cNvSpPr>
            <a:spLocks noGrp="1"/>
          </p:cNvSpPr>
          <p:nvPr>
            <p:ph idx="1"/>
          </p:nvPr>
        </p:nvSpPr>
        <p:spPr>
          <a:xfrm>
            <a:off x="761962" y="338526"/>
            <a:ext cx="10795076" cy="6107356"/>
          </a:xfrm>
        </p:spPr>
        <p:txBody>
          <a:bodyPr lIns="0"/>
          <a:lstStyle>
            <a:lvl1pPr>
              <a:lnSpc>
                <a:spcPts val="1662"/>
              </a:lnSpc>
              <a:spcAft>
                <a:spcPts val="1038"/>
              </a:spcAft>
              <a:defRPr sz="1246" b="1">
                <a:solidFill>
                  <a:schemeClr val="bg1"/>
                </a:solidFill>
                <a:latin typeface="+mj-lt"/>
              </a:defRPr>
            </a:lvl1pPr>
            <a:lvl2pPr marL="0" indent="0">
              <a:lnSpc>
                <a:spcPts val="900"/>
              </a:lnSpc>
              <a:spcBef>
                <a:spcPts val="830"/>
              </a:spcBef>
              <a:spcAft>
                <a:spcPts val="416"/>
              </a:spcAft>
              <a:buClr>
                <a:schemeClr val="tx1"/>
              </a:buClr>
              <a:buSzPct val="120000"/>
              <a:buFont typeface="Arial" pitchFamily="34" charset="0"/>
              <a:buNone/>
              <a:defRPr sz="830" b="1">
                <a:solidFill>
                  <a:schemeClr val="accent1"/>
                </a:solidFill>
              </a:defRPr>
            </a:lvl2pPr>
            <a:lvl3pPr marL="0" indent="0">
              <a:lnSpc>
                <a:spcPts val="969"/>
              </a:lnSpc>
              <a:spcBef>
                <a:spcPts val="416"/>
              </a:spcBef>
              <a:spcAft>
                <a:spcPts val="416"/>
              </a:spcAft>
              <a:buClr>
                <a:schemeClr val="tx1"/>
              </a:buClr>
              <a:buSzPct val="120000"/>
              <a:buFont typeface="Arial" pitchFamily="34" charset="0"/>
              <a:buNone/>
              <a:defRPr sz="830">
                <a:solidFill>
                  <a:srgbClr val="000000"/>
                </a:solidFill>
              </a:defRPr>
            </a:lvl3pPr>
            <a:lvl4pPr marL="124611" indent="-124611">
              <a:lnSpc>
                <a:spcPts val="830"/>
              </a:lnSpc>
              <a:spcAft>
                <a:spcPts val="0"/>
              </a:spcAft>
              <a:buClr>
                <a:srgbClr val="000000"/>
              </a:buClr>
              <a:buFont typeface="Arial" pitchFamily="34" charset="0"/>
              <a:buChar char="•"/>
              <a:defRPr sz="830">
                <a:solidFill>
                  <a:srgbClr val="000000"/>
                </a:solidFill>
              </a:defRPr>
            </a:lvl4pPr>
            <a:lvl5pPr>
              <a:lnSpc>
                <a:spcPts val="969"/>
              </a:lnSpc>
              <a:spcAft>
                <a:spcPts val="830"/>
              </a:spcAft>
              <a:defRPr sz="83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711513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7B6F8-DB13-EC38-790C-A605E5B1995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C04CC2F-B3CE-0C1D-A8A3-C0F4F4FC89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EFA276-398D-0628-ADDD-9F34A6EDBAF5}"/>
              </a:ext>
            </a:extLst>
          </p:cNvPr>
          <p:cNvSpPr>
            <a:spLocks noGrp="1"/>
          </p:cNvSpPr>
          <p:nvPr>
            <p:ph type="dt" sz="half" idx="10"/>
          </p:nvPr>
        </p:nvSpPr>
        <p:spPr/>
        <p:txBody>
          <a:bodyPr/>
          <a:lstStyle/>
          <a:p>
            <a:fld id="{197021CC-3950-47E4-9FA3-E4CFC3733B49}" type="datetimeFigureOut">
              <a:rPr lang="en-GB" smtClean="0"/>
              <a:t>24/02/2025</a:t>
            </a:fld>
            <a:endParaRPr lang="en-GB" dirty="0"/>
          </a:p>
        </p:txBody>
      </p:sp>
      <p:sp>
        <p:nvSpPr>
          <p:cNvPr id="5" name="Footer Placeholder 4">
            <a:extLst>
              <a:ext uri="{FF2B5EF4-FFF2-40B4-BE49-F238E27FC236}">
                <a16:creationId xmlns:a16="http://schemas.microsoft.com/office/drawing/2014/main" id="{D72E7430-9BD5-FF80-BA1C-B04CCE561EA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B073EFC-6771-54ED-A3FE-E647838F4BDD}"/>
              </a:ext>
            </a:extLst>
          </p:cNvPr>
          <p:cNvSpPr>
            <a:spLocks noGrp="1"/>
          </p:cNvSpPr>
          <p:nvPr>
            <p:ph type="sldNum" sz="quarter" idx="12"/>
          </p:nvPr>
        </p:nvSpPr>
        <p:spPr/>
        <p:txBody>
          <a:bodyPr/>
          <a:lstStyle/>
          <a:p>
            <a:fld id="{11498B81-6C31-4426-9220-AD51BA53E313}" type="slidenum">
              <a:rPr lang="en-GB" smtClean="0"/>
              <a:t>‹#›</a:t>
            </a:fld>
            <a:endParaRPr lang="en-GB" dirty="0"/>
          </a:p>
        </p:txBody>
      </p:sp>
    </p:spTree>
    <p:extLst>
      <p:ext uri="{BB962C8B-B14F-4D97-AF65-F5344CB8AC3E}">
        <p14:creationId xmlns:p14="http://schemas.microsoft.com/office/powerpoint/2010/main" val="1599271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bg object 16">
            <a:extLst>
              <a:ext uri="{FF2B5EF4-FFF2-40B4-BE49-F238E27FC236}">
                <a16:creationId xmlns:a16="http://schemas.microsoft.com/office/drawing/2014/main" id="{CA08B9A8-DA2B-98F4-D262-0C4D8575E2B7}"/>
              </a:ext>
            </a:extLst>
          </p:cNvPr>
          <p:cNvSpPr/>
          <p:nvPr/>
        </p:nvSpPr>
        <p:spPr>
          <a:xfrm>
            <a:off x="1" y="6456725"/>
            <a:ext cx="619845" cy="217469"/>
          </a:xfrm>
          <a:custGeom>
            <a:avLst/>
            <a:gdLst/>
            <a:ahLst/>
            <a:cxnLst/>
            <a:rect l="l" t="t" r="r" b="b"/>
            <a:pathLst>
              <a:path w="384175" h="339090">
                <a:moveTo>
                  <a:pt x="383844" y="0"/>
                </a:moveTo>
                <a:lnTo>
                  <a:pt x="0" y="0"/>
                </a:lnTo>
                <a:lnTo>
                  <a:pt x="0" y="338848"/>
                </a:lnTo>
                <a:lnTo>
                  <a:pt x="383844" y="338848"/>
                </a:lnTo>
                <a:lnTo>
                  <a:pt x="383844" y="0"/>
                </a:lnTo>
                <a:close/>
              </a:path>
            </a:pathLst>
          </a:custGeom>
          <a:solidFill>
            <a:srgbClr val="7FCBEB"/>
          </a:solidFill>
        </p:spPr>
        <p:txBody>
          <a:bodyPr wrap="square" lIns="0" tIns="0" rIns="0" bIns="0" rtlCol="0">
            <a:noAutofit/>
          </a:bodyPr>
          <a:lstStyle/>
          <a:p>
            <a:endParaRPr sz="1154"/>
          </a:p>
        </p:txBody>
      </p:sp>
      <p:sp>
        <p:nvSpPr>
          <p:cNvPr id="7" name="Title Placeholder 6">
            <a:extLst>
              <a:ext uri="{FF2B5EF4-FFF2-40B4-BE49-F238E27FC236}">
                <a16:creationId xmlns:a16="http://schemas.microsoft.com/office/drawing/2014/main" id="{2698E93E-D23C-0DC7-4410-7C01BC8F01DC}"/>
              </a:ext>
            </a:extLst>
          </p:cNvPr>
          <p:cNvSpPr>
            <a:spLocks noGrp="1"/>
          </p:cNvSpPr>
          <p:nvPr>
            <p:ph type="title"/>
          </p:nvPr>
        </p:nvSpPr>
        <p:spPr>
          <a:xfrm>
            <a:off x="815663" y="294845"/>
            <a:ext cx="10516881" cy="276341"/>
          </a:xfrm>
          <a:prstGeom prst="rect">
            <a:avLst/>
          </a:prstGeom>
        </p:spPr>
        <p:txBody>
          <a:bodyPr vert="horz" lIns="0" tIns="0" rIns="0" bIns="0" rtlCol="0" anchor="t">
            <a:noAutofit/>
          </a:bodyPr>
          <a:lstStyle/>
          <a:p>
            <a:r>
              <a:rPr lang="en-US"/>
              <a:t>Click to edit Master title style</a:t>
            </a:r>
            <a:endParaRPr lang="en-GB" dirty="0"/>
          </a:p>
        </p:txBody>
      </p:sp>
      <p:sp>
        <p:nvSpPr>
          <p:cNvPr id="4" name="Holder 4"/>
          <p:cNvSpPr>
            <a:spLocks noGrp="1"/>
          </p:cNvSpPr>
          <p:nvPr>
            <p:ph type="ftr" sz="quarter" idx="5"/>
          </p:nvPr>
        </p:nvSpPr>
        <p:spPr>
          <a:xfrm>
            <a:off x="807436" y="6525728"/>
            <a:ext cx="10575178" cy="78932"/>
          </a:xfrm>
          <a:prstGeom prst="rect">
            <a:avLst/>
          </a:prstGeom>
        </p:spPr>
        <p:txBody>
          <a:bodyPr wrap="square" lIns="0" tIns="0" rIns="0" bIns="0">
            <a:spAutoFit/>
          </a:bodyPr>
          <a:lstStyle>
            <a:lvl1pPr marL="0">
              <a:defRPr sz="513" b="0" i="0">
                <a:solidFill>
                  <a:srgbClr val="575756"/>
                </a:solidFill>
                <a:latin typeface="Poppins" pitchFamily="2" charset="77"/>
                <a:cs typeface="Poppins" pitchFamily="2" charset="77"/>
              </a:defRPr>
            </a:lvl1pPr>
          </a:lstStyle>
          <a:p>
            <a:endParaRPr lang="en-GB" dirty="0"/>
          </a:p>
        </p:txBody>
      </p:sp>
      <p:sp>
        <p:nvSpPr>
          <p:cNvPr id="6" name="Holder 6"/>
          <p:cNvSpPr>
            <a:spLocks noGrp="1"/>
          </p:cNvSpPr>
          <p:nvPr>
            <p:ph type="sldNum" sz="quarter" idx="7"/>
          </p:nvPr>
        </p:nvSpPr>
        <p:spPr>
          <a:xfrm>
            <a:off x="-106236" y="6489586"/>
            <a:ext cx="619845" cy="157864"/>
          </a:xfrm>
          <a:prstGeom prst="rect">
            <a:avLst/>
          </a:prstGeom>
        </p:spPr>
        <p:txBody>
          <a:bodyPr wrap="square" lIns="0" tIns="0" rIns="0" bIns="0" anchor="ctr">
            <a:spAutoFit/>
          </a:bodyPr>
          <a:lstStyle>
            <a:lvl1pPr algn="r">
              <a:defRPr sz="1026" b="1" i="0" spc="0">
                <a:solidFill>
                  <a:srgbClr val="004F6B"/>
                </a:solidFill>
                <a:latin typeface="Poppins SemiBold" pitchFamily="2" charset="77"/>
                <a:cs typeface="Poppins SemiBold" pitchFamily="2" charset="77"/>
              </a:defRPr>
            </a:lvl1pPr>
          </a:lstStyle>
          <a:p>
            <a:fld id="{11498B81-6C31-4426-9220-AD51BA53E313}" type="slidenum">
              <a:rPr lang="en-GB" smtClean="0"/>
              <a:t>‹#›</a:t>
            </a:fld>
            <a:endParaRPr lang="en-GB" dirty="0"/>
          </a:p>
        </p:txBody>
      </p:sp>
      <p:sp>
        <p:nvSpPr>
          <p:cNvPr id="9" name="Text Placeholder 8">
            <a:extLst>
              <a:ext uri="{FF2B5EF4-FFF2-40B4-BE49-F238E27FC236}">
                <a16:creationId xmlns:a16="http://schemas.microsoft.com/office/drawing/2014/main" id="{628C3A0D-D663-DCE6-7626-3B8094179D6A}"/>
              </a:ext>
            </a:extLst>
          </p:cNvPr>
          <p:cNvSpPr>
            <a:spLocks noGrp="1"/>
          </p:cNvSpPr>
          <p:nvPr>
            <p:ph type="body" idx="1"/>
          </p:nvPr>
        </p:nvSpPr>
        <p:spPr>
          <a:xfrm>
            <a:off x="837561" y="803382"/>
            <a:ext cx="10516881" cy="521066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7988455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eaLnBrk="1" hangingPunct="1">
        <a:defRPr sz="1796" b="1" i="0">
          <a:solidFill>
            <a:schemeClr val="accent1"/>
          </a:solidFill>
          <a:latin typeface="Poppins" pitchFamily="2" charset="77"/>
          <a:ea typeface="+mj-ea"/>
          <a:cs typeface="Poppins" pitchFamily="2" charset="77"/>
        </a:defRPr>
      </a:lvl1pPr>
    </p:titleStyle>
    <p:bodyStyle>
      <a:lvl1pPr marL="0" eaLnBrk="1" hangingPunct="1">
        <a:defRPr sz="770" b="0" i="0">
          <a:solidFill>
            <a:schemeClr val="tx1"/>
          </a:solidFill>
          <a:latin typeface="Poppins Light" pitchFamily="2" charset="77"/>
          <a:ea typeface="+mn-ea"/>
          <a:cs typeface="Poppins Light" pitchFamily="2" charset="77"/>
        </a:defRPr>
      </a:lvl1pPr>
      <a:lvl2pPr marL="182386" indent="-183251" eaLnBrk="1" hangingPunct="1">
        <a:buFont typeface="Arial" panose="020B0604020202020204" pitchFamily="34" charset="0"/>
        <a:buChar char="•"/>
        <a:defRPr sz="770" b="0" i="0">
          <a:solidFill>
            <a:schemeClr val="tx1"/>
          </a:solidFill>
          <a:latin typeface="Poppins Light" pitchFamily="2" charset="77"/>
          <a:ea typeface="+mn-ea"/>
          <a:cs typeface="Poppins Light" pitchFamily="2" charset="77"/>
        </a:defRPr>
      </a:lvl2pPr>
      <a:lvl3pPr marL="413254" indent="-183251" eaLnBrk="1" hangingPunct="1">
        <a:buFont typeface="Arial" panose="020B0604020202020204" pitchFamily="34" charset="0"/>
        <a:buChar char="•"/>
        <a:defRPr sz="770" b="0" i="0">
          <a:solidFill>
            <a:schemeClr val="tx1"/>
          </a:solidFill>
          <a:latin typeface="Poppins Light" pitchFamily="2" charset="77"/>
          <a:ea typeface="+mn-ea"/>
          <a:cs typeface="Poppins Light" pitchFamily="2" charset="77"/>
        </a:defRPr>
      </a:lvl3pPr>
      <a:lvl4pPr marL="644122" indent="-183251" eaLnBrk="1" hangingPunct="1">
        <a:buFont typeface="Arial" panose="020B0604020202020204" pitchFamily="34" charset="0"/>
        <a:buChar char="•"/>
        <a:defRPr sz="770" b="0" i="0">
          <a:solidFill>
            <a:schemeClr val="tx1"/>
          </a:solidFill>
          <a:latin typeface="Poppins Light" pitchFamily="2" charset="77"/>
          <a:ea typeface="+mn-ea"/>
          <a:cs typeface="Poppins Light" pitchFamily="2" charset="77"/>
        </a:defRPr>
      </a:lvl4pPr>
      <a:lvl5pPr marL="874990" indent="-183251" eaLnBrk="1" hangingPunct="1">
        <a:buFont typeface="Arial" panose="020B0604020202020204" pitchFamily="34" charset="0"/>
        <a:buChar char="•"/>
        <a:defRPr sz="770" b="0" i="0">
          <a:solidFill>
            <a:schemeClr val="tx1"/>
          </a:solidFill>
          <a:latin typeface="Poppins Light" pitchFamily="2" charset="77"/>
          <a:ea typeface="+mn-ea"/>
          <a:cs typeface="Poppins Light" pitchFamily="2" charset="77"/>
        </a:defRPr>
      </a:lvl5pPr>
      <a:lvl6pPr marL="1466012" eaLnBrk="1" hangingPunct="1">
        <a:defRPr>
          <a:latin typeface="+mn-lt"/>
          <a:ea typeface="+mn-ea"/>
          <a:cs typeface="+mn-cs"/>
        </a:defRPr>
      </a:lvl6pPr>
      <a:lvl7pPr marL="1759214" eaLnBrk="1" hangingPunct="1">
        <a:defRPr>
          <a:latin typeface="+mn-lt"/>
          <a:ea typeface="+mn-ea"/>
          <a:cs typeface="+mn-cs"/>
        </a:defRPr>
      </a:lvl7pPr>
      <a:lvl8pPr marL="2052417" eaLnBrk="1" hangingPunct="1">
        <a:defRPr>
          <a:latin typeface="+mn-lt"/>
          <a:ea typeface="+mn-ea"/>
          <a:cs typeface="+mn-cs"/>
        </a:defRPr>
      </a:lvl8pPr>
      <a:lvl9pPr marL="2345619" eaLnBrk="1" hangingPunct="1">
        <a:defRPr>
          <a:latin typeface="+mn-lt"/>
          <a:ea typeface="+mn-ea"/>
          <a:cs typeface="+mn-cs"/>
        </a:defRPr>
      </a:lvl9pPr>
    </p:bodyStyle>
    <p:otherStyle>
      <a:lvl1pPr marL="0" eaLnBrk="1" hangingPunct="1">
        <a:defRPr>
          <a:latin typeface="+mn-lt"/>
          <a:ea typeface="+mn-ea"/>
          <a:cs typeface="+mn-cs"/>
        </a:defRPr>
      </a:lvl1pPr>
      <a:lvl2pPr marL="293202" eaLnBrk="1" hangingPunct="1">
        <a:defRPr>
          <a:latin typeface="+mn-lt"/>
          <a:ea typeface="+mn-ea"/>
          <a:cs typeface="+mn-cs"/>
        </a:defRPr>
      </a:lvl2pPr>
      <a:lvl3pPr marL="586405" eaLnBrk="1" hangingPunct="1">
        <a:defRPr>
          <a:latin typeface="+mn-lt"/>
          <a:ea typeface="+mn-ea"/>
          <a:cs typeface="+mn-cs"/>
        </a:defRPr>
      </a:lvl3pPr>
      <a:lvl4pPr marL="879607" eaLnBrk="1" hangingPunct="1">
        <a:defRPr>
          <a:latin typeface="+mn-lt"/>
          <a:ea typeface="+mn-ea"/>
          <a:cs typeface="+mn-cs"/>
        </a:defRPr>
      </a:lvl4pPr>
      <a:lvl5pPr marL="1172809" eaLnBrk="1" hangingPunct="1">
        <a:defRPr>
          <a:latin typeface="+mn-lt"/>
          <a:ea typeface="+mn-ea"/>
          <a:cs typeface="+mn-cs"/>
        </a:defRPr>
      </a:lvl5pPr>
      <a:lvl6pPr marL="1466012" eaLnBrk="1" hangingPunct="1">
        <a:defRPr>
          <a:latin typeface="+mn-lt"/>
          <a:ea typeface="+mn-ea"/>
          <a:cs typeface="+mn-cs"/>
        </a:defRPr>
      </a:lvl6pPr>
      <a:lvl7pPr marL="1759214" eaLnBrk="1" hangingPunct="1">
        <a:defRPr>
          <a:latin typeface="+mn-lt"/>
          <a:ea typeface="+mn-ea"/>
          <a:cs typeface="+mn-cs"/>
        </a:defRPr>
      </a:lvl7pPr>
      <a:lvl8pPr marL="2052417" eaLnBrk="1" hangingPunct="1">
        <a:defRPr>
          <a:latin typeface="+mn-lt"/>
          <a:ea typeface="+mn-ea"/>
          <a:cs typeface="+mn-cs"/>
        </a:defRPr>
      </a:lvl8pPr>
      <a:lvl9pPr marL="2345619" eaLnBrk="1" hangingPunct="1">
        <a:defRPr>
          <a:latin typeface="+mn-lt"/>
          <a:ea typeface="+mn-ea"/>
          <a:cs typeface="+mn-cs"/>
        </a:defRPr>
      </a:lvl9pPr>
    </p:otherStyle>
  </p:txStyles>
  <p:extLst>
    <p:ext uri="{27BBF7A9-308A-43DC-89C8-2F10F3537804}">
      <p15:sldGuideLst xmlns:p15="http://schemas.microsoft.com/office/powerpoint/2012/main">
        <p15:guide id="1" pos="2380">
          <p15:clr>
            <a:srgbClr val="F26B43"/>
          </p15:clr>
        </p15:guide>
        <p15:guide id="2" orient="horz" pos="3368">
          <p15:clr>
            <a:srgbClr val="F26B43"/>
          </p15:clr>
        </p15:guide>
        <p15:guide id="3" pos="316">
          <p15:clr>
            <a:srgbClr val="F26B43"/>
          </p15:clr>
        </p15:guide>
        <p15:guide id="4" pos="444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9.xml"/><Relationship Id="rId4" Type="http://schemas.openxmlformats.org/officeDocument/2006/relationships/image" Target="../media/image6.svg"/></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8.sv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8.sv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8.sv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8.sv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hyperlink" Target="https://www.england.nhs.uk/primary-care/pharmacy/pharmacy-services/pharmacy-first/" TargetMode="External"/><Relationship Id="rId3" Type="http://schemas.openxmlformats.org/officeDocument/2006/relationships/image" Target="../media/image8.sv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8.sv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svg"/><Relationship Id="rId10" Type="http://schemas.openxmlformats.org/officeDocument/2006/relationships/image" Target="../media/image35.png"/><Relationship Id="rId4" Type="http://schemas.openxmlformats.org/officeDocument/2006/relationships/image" Target="../media/image9.png"/><Relationship Id="rId9" Type="http://schemas.openxmlformats.org/officeDocument/2006/relationships/image" Target="../media/image34.png"/></Relationships>
</file>

<file path=ppt/slides/_rels/slide1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7.png"/><Relationship Id="rId7" Type="http://schemas.openxmlformats.org/officeDocument/2006/relationships/image" Target="../media/image10.svg"/><Relationship Id="rId2" Type="http://schemas.openxmlformats.org/officeDocument/2006/relationships/image" Target="../media/image36.png"/><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svg"/><Relationship Id="rId10" Type="http://schemas.openxmlformats.org/officeDocument/2006/relationships/image" Target="../media/image38.png"/><Relationship Id="rId4" Type="http://schemas.openxmlformats.org/officeDocument/2006/relationships/image" Target="../media/image7.png"/><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8.sv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11.png"/><Relationship Id="rId11" Type="http://schemas.openxmlformats.org/officeDocument/2006/relationships/image" Target="../media/image42.png"/><Relationship Id="rId5" Type="http://schemas.openxmlformats.org/officeDocument/2006/relationships/image" Target="../media/image10.svg"/><Relationship Id="rId10" Type="http://schemas.openxmlformats.org/officeDocument/2006/relationships/image" Target="../media/image41.png"/><Relationship Id="rId4" Type="http://schemas.openxmlformats.org/officeDocument/2006/relationships/image" Target="../media/image9.png"/><Relationship Id="rId9"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43.sv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44.sv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9.xml"/><Relationship Id="rId4" Type="http://schemas.openxmlformats.org/officeDocument/2006/relationships/image" Target="../media/image45.sv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5.png"/><Relationship Id="rId4" Type="http://schemas.openxmlformats.org/officeDocument/2006/relationships/image" Target="../media/image8.sv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8.sv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svg"/><Relationship Id="rId10" Type="http://schemas.openxmlformats.org/officeDocument/2006/relationships/image" Target="../media/image18.png"/><Relationship Id="rId4" Type="http://schemas.openxmlformats.org/officeDocument/2006/relationships/image" Target="../media/image9.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21.png"/><Relationship Id="rId4" Type="http://schemas.openxmlformats.org/officeDocument/2006/relationships/image" Target="../media/image8.sv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8.sv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svg"/><Relationship Id="rId10"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8.sv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svg"/><Relationship Id="rId10" Type="http://schemas.openxmlformats.org/officeDocument/2006/relationships/image" Target="../media/image27.png"/><Relationship Id="rId4" Type="http://schemas.openxmlformats.org/officeDocument/2006/relationships/image" Target="../media/image9.png"/><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8.sv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171F0A3-957E-0E18-F553-F32435BA632A}"/>
              </a:ext>
            </a:extLst>
          </p:cNvPr>
          <p:cNvGrpSpPr/>
          <p:nvPr/>
        </p:nvGrpSpPr>
        <p:grpSpPr>
          <a:xfrm>
            <a:off x="0" y="0"/>
            <a:ext cx="12192000" cy="6858000"/>
            <a:chOff x="0" y="0"/>
            <a:chExt cx="12192000" cy="6858000"/>
          </a:xfrm>
        </p:grpSpPr>
        <p:pic>
          <p:nvPicPr>
            <p:cNvPr id="9" name="Picture 8" descr="A picture containing application&#10;&#10;Description automatically generated">
              <a:extLst>
                <a:ext uri="{FF2B5EF4-FFF2-40B4-BE49-F238E27FC236}">
                  <a16:creationId xmlns:a16="http://schemas.microsoft.com/office/drawing/2014/main" id="{3CF772EC-E94D-1D35-F174-713A5C1CCA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Graphic 1">
              <a:extLst>
                <a:ext uri="{FF2B5EF4-FFF2-40B4-BE49-F238E27FC236}">
                  <a16:creationId xmlns:a16="http://schemas.microsoft.com/office/drawing/2014/main" id="{CECBE673-B492-7D8F-64A0-73F89E0883D0}"/>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46" r="90"/>
            <a:stretch/>
          </p:blipFill>
          <p:spPr bwMode="auto">
            <a:xfrm>
              <a:off x="151000" y="174442"/>
              <a:ext cx="4140000" cy="945818"/>
            </a:xfrm>
            <a:prstGeom prst="rect">
              <a:avLst/>
            </a:prstGeom>
            <a:ln>
              <a:noFill/>
            </a:ln>
            <a:extLst>
              <a:ext uri="{53640926-AAD7-44D8-BBD7-CCE9431645EC}">
                <a14:shadowObscured xmlns:a14="http://schemas.microsoft.com/office/drawing/2010/main"/>
              </a:ext>
            </a:extLst>
          </p:spPr>
        </p:pic>
      </p:grpSp>
      <p:sp>
        <p:nvSpPr>
          <p:cNvPr id="5" name="TextBox 4">
            <a:extLst>
              <a:ext uri="{FF2B5EF4-FFF2-40B4-BE49-F238E27FC236}">
                <a16:creationId xmlns:a16="http://schemas.microsoft.com/office/drawing/2014/main" id="{16B5B944-29E0-41C4-F3D1-A84EEA582458}"/>
              </a:ext>
            </a:extLst>
          </p:cNvPr>
          <p:cNvSpPr txBox="1"/>
          <p:nvPr/>
        </p:nvSpPr>
        <p:spPr>
          <a:xfrm>
            <a:off x="3048778" y="3244334"/>
            <a:ext cx="6097554" cy="369332"/>
          </a:xfrm>
          <a:prstGeom prst="rect">
            <a:avLst/>
          </a:prstGeom>
          <a:noFill/>
        </p:spPr>
        <p:txBody>
          <a:bodyPr wrap="square">
            <a:spAutoFit/>
          </a:bodyPr>
          <a:lstStyle/>
          <a:p>
            <a:endParaRPr lang="en-GB" dirty="0"/>
          </a:p>
        </p:txBody>
      </p:sp>
      <p:sp>
        <p:nvSpPr>
          <p:cNvPr id="7" name="TextBox 6">
            <a:extLst>
              <a:ext uri="{FF2B5EF4-FFF2-40B4-BE49-F238E27FC236}">
                <a16:creationId xmlns:a16="http://schemas.microsoft.com/office/drawing/2014/main" id="{83429D82-5D93-A8B2-F7DA-F1741E1E992B}"/>
              </a:ext>
            </a:extLst>
          </p:cNvPr>
          <p:cNvSpPr txBox="1"/>
          <p:nvPr/>
        </p:nvSpPr>
        <p:spPr>
          <a:xfrm>
            <a:off x="3047301" y="3246431"/>
            <a:ext cx="6094602" cy="369332"/>
          </a:xfrm>
          <a:prstGeom prst="rect">
            <a:avLst/>
          </a:prstGeom>
          <a:noFill/>
        </p:spPr>
        <p:txBody>
          <a:bodyPr wrap="square">
            <a:spAutoFit/>
          </a:bodyPr>
          <a:lstStyle/>
          <a:p>
            <a:endParaRPr lang="en-GB" dirty="0"/>
          </a:p>
        </p:txBody>
      </p:sp>
      <p:sp>
        <p:nvSpPr>
          <p:cNvPr id="6" name="TextBox 5">
            <a:extLst>
              <a:ext uri="{FF2B5EF4-FFF2-40B4-BE49-F238E27FC236}">
                <a16:creationId xmlns:a16="http://schemas.microsoft.com/office/drawing/2014/main" id="{B5A41F80-BD77-11F8-57C8-A1F5530C1D64}"/>
              </a:ext>
            </a:extLst>
          </p:cNvPr>
          <p:cNvSpPr txBox="1"/>
          <p:nvPr/>
        </p:nvSpPr>
        <p:spPr>
          <a:xfrm>
            <a:off x="1250504" y="2397948"/>
            <a:ext cx="9688195" cy="2062103"/>
          </a:xfrm>
          <a:prstGeom prst="rect">
            <a:avLst/>
          </a:prstGeom>
          <a:noFill/>
        </p:spPr>
        <p:txBody>
          <a:bodyPr wrap="square" lIns="91440" tIns="45720" rIns="91440" bIns="45720" rtlCol="0" anchor="t">
            <a:spAutoFit/>
          </a:bodyPr>
          <a:lstStyle/>
          <a:p>
            <a:pPr algn="ctr"/>
            <a:r>
              <a:rPr lang="en-GB" sz="3200" dirty="0">
                <a:solidFill>
                  <a:srgbClr val="004F6B"/>
                </a:solidFill>
                <a:latin typeface="Poppins SemiBold" panose="00000700000000000000" pitchFamily="2" charset="0"/>
                <a:cs typeface="Poppins SemiBold" panose="00000700000000000000" pitchFamily="2" charset="0"/>
              </a:rPr>
              <a:t>What have people told us about their experiences with pharmacies?</a:t>
            </a:r>
            <a:br>
              <a:rPr lang="en-GB" sz="3200" dirty="0">
                <a:solidFill>
                  <a:srgbClr val="004F6B"/>
                </a:solidFill>
                <a:latin typeface="Poppins" panose="00000500000000000000" pitchFamily="2" charset="0"/>
                <a:cs typeface="Poppins" panose="00000500000000000000" pitchFamily="2" charset="0"/>
              </a:rPr>
            </a:br>
            <a:endParaRPr lang="en-GB" sz="3200" dirty="0">
              <a:solidFill>
                <a:srgbClr val="004F6B"/>
              </a:solidFill>
              <a:latin typeface="Poppins" panose="00000500000000000000" pitchFamily="2" charset="0"/>
              <a:cs typeface="Poppins" panose="00000500000000000000" pitchFamily="2" charset="0"/>
            </a:endParaRPr>
          </a:p>
          <a:p>
            <a:pPr algn="ctr"/>
            <a:r>
              <a:rPr lang="en-GB" sz="2800" dirty="0">
                <a:solidFill>
                  <a:schemeClr val="accent4"/>
                </a:solidFill>
                <a:latin typeface="Poppins" panose="00000500000000000000" pitchFamily="2" charset="0"/>
                <a:cs typeface="Poppins" panose="00000500000000000000" pitchFamily="2" charset="0"/>
              </a:rPr>
              <a:t>January to October 2024</a:t>
            </a:r>
          </a:p>
        </p:txBody>
      </p:sp>
    </p:spTree>
    <p:extLst>
      <p:ext uri="{BB962C8B-B14F-4D97-AF65-F5344CB8AC3E}">
        <p14:creationId xmlns:p14="http://schemas.microsoft.com/office/powerpoint/2010/main" val="1855440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230E4-1EDB-04B6-3757-974FDCA770D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84F51CE-0F7D-547A-99D0-35E000DE28AF}"/>
              </a:ext>
            </a:extLst>
          </p:cNvPr>
          <p:cNvGrpSpPr/>
          <p:nvPr/>
        </p:nvGrpSpPr>
        <p:grpSpPr>
          <a:xfrm>
            <a:off x="0" y="5874857"/>
            <a:ext cx="12192000" cy="997211"/>
            <a:chOff x="0" y="0"/>
            <a:chExt cx="4816593" cy="393960"/>
          </a:xfrm>
        </p:grpSpPr>
        <p:sp>
          <p:nvSpPr>
            <p:cNvPr id="3" name="Freeform 3">
              <a:extLst>
                <a:ext uri="{FF2B5EF4-FFF2-40B4-BE49-F238E27FC236}">
                  <a16:creationId xmlns:a16="http://schemas.microsoft.com/office/drawing/2014/main" id="{8A643048-4E4F-3500-9471-3A4FD64F79BB}"/>
                </a:ext>
              </a:extLst>
            </p:cNvPr>
            <p:cNvSpPr/>
            <p:nvPr/>
          </p:nvSpPr>
          <p:spPr>
            <a:xfrm>
              <a:off x="0" y="0"/>
              <a:ext cx="4816592" cy="393960"/>
            </a:xfrm>
            <a:custGeom>
              <a:avLst/>
              <a:gdLst/>
              <a:ahLst/>
              <a:cxnLst/>
              <a:rect l="l" t="t" r="r" b="b"/>
              <a:pathLst>
                <a:path w="4816592" h="393960">
                  <a:moveTo>
                    <a:pt x="0" y="0"/>
                  </a:moveTo>
                  <a:lnTo>
                    <a:pt x="4816592" y="0"/>
                  </a:lnTo>
                  <a:lnTo>
                    <a:pt x="4816592" y="393960"/>
                  </a:lnTo>
                  <a:lnTo>
                    <a:pt x="0" y="393960"/>
                  </a:lnTo>
                  <a:close/>
                </a:path>
              </a:pathLst>
            </a:custGeom>
            <a:solidFill>
              <a:srgbClr val="195873"/>
            </a:solidFill>
          </p:spPr>
          <p:txBody>
            <a:bodyPr/>
            <a:lstStyle/>
            <a:p>
              <a:endParaRPr lang="en-GB"/>
            </a:p>
          </p:txBody>
        </p:sp>
        <p:sp>
          <p:nvSpPr>
            <p:cNvPr id="4" name="TextBox 4">
              <a:extLst>
                <a:ext uri="{FF2B5EF4-FFF2-40B4-BE49-F238E27FC236}">
                  <a16:creationId xmlns:a16="http://schemas.microsoft.com/office/drawing/2014/main" id="{16FFF257-C48E-0620-B63F-54B8A270EADB}"/>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p>
          </p:txBody>
        </p:sp>
      </p:grpSp>
      <p:sp>
        <p:nvSpPr>
          <p:cNvPr id="5" name="Freeform 5">
            <a:extLst>
              <a:ext uri="{FF2B5EF4-FFF2-40B4-BE49-F238E27FC236}">
                <a16:creationId xmlns:a16="http://schemas.microsoft.com/office/drawing/2014/main" id="{CB3F51CB-808D-EC4F-4AD8-113B08423203}"/>
              </a:ext>
            </a:extLst>
          </p:cNvPr>
          <p:cNvSpPr/>
          <p:nvPr/>
        </p:nvSpPr>
        <p:spPr>
          <a:xfrm>
            <a:off x="10329549" y="6118722"/>
            <a:ext cx="1885657" cy="739278"/>
          </a:xfrm>
          <a:custGeom>
            <a:avLst/>
            <a:gdLst/>
            <a:ahLst/>
            <a:cxnLst/>
            <a:rect l="l" t="t" r="r" b="b"/>
            <a:pathLst>
              <a:path w="2828486" h="1108917">
                <a:moveTo>
                  <a:pt x="0" y="0"/>
                </a:moveTo>
                <a:lnTo>
                  <a:pt x="2828486" y="0"/>
                </a:lnTo>
                <a:lnTo>
                  <a:pt x="2828486" y="1108917"/>
                </a:lnTo>
                <a:lnTo>
                  <a:pt x="0" y="1108917"/>
                </a:lnTo>
                <a:lnTo>
                  <a:pt x="0" y="0"/>
                </a:lnTo>
                <a:close/>
              </a:path>
            </a:pathLst>
          </a:custGeom>
          <a:blipFill>
            <a:blip r:embed="rId2">
              <a:extLst>
                <a:ext uri="{96DAC541-7B7A-43D3-8B79-37D633B846F1}">
                  <asvg:svgBlip xmlns:asvg="http://schemas.microsoft.com/office/drawing/2016/SVG/main" r:embed="rId3"/>
                </a:ext>
              </a:extLst>
            </a:blip>
            <a:stretch>
              <a:fillRect r="-38738" b="-76938"/>
            </a:stretch>
          </a:blipFill>
        </p:spPr>
        <p:txBody>
          <a:bodyPr/>
          <a:lstStyle/>
          <a:p>
            <a:endParaRPr lang="en-GB"/>
          </a:p>
        </p:txBody>
      </p:sp>
      <p:sp>
        <p:nvSpPr>
          <p:cNvPr id="6" name="Freeform 6">
            <a:extLst>
              <a:ext uri="{FF2B5EF4-FFF2-40B4-BE49-F238E27FC236}">
                <a16:creationId xmlns:a16="http://schemas.microsoft.com/office/drawing/2014/main" id="{D7B8C50E-56C2-5250-7857-1376643DB9DF}"/>
              </a:ext>
            </a:extLst>
          </p:cNvPr>
          <p:cNvSpPr/>
          <p:nvPr/>
        </p:nvSpPr>
        <p:spPr>
          <a:xfrm rot="-5400000">
            <a:off x="10960585" y="5603379"/>
            <a:ext cx="1618329" cy="890914"/>
          </a:xfrm>
          <a:custGeom>
            <a:avLst/>
            <a:gdLst/>
            <a:ahLst/>
            <a:cxnLst/>
            <a:rect l="l" t="t" r="r" b="b"/>
            <a:pathLst>
              <a:path w="2427493" h="1336371">
                <a:moveTo>
                  <a:pt x="0" y="0"/>
                </a:moveTo>
                <a:lnTo>
                  <a:pt x="2427493" y="0"/>
                </a:lnTo>
                <a:lnTo>
                  <a:pt x="2427493" y="1336371"/>
                </a:lnTo>
                <a:lnTo>
                  <a:pt x="0" y="1336371"/>
                </a:lnTo>
                <a:lnTo>
                  <a:pt x="0" y="0"/>
                </a:lnTo>
                <a:close/>
              </a:path>
            </a:pathLst>
          </a:custGeom>
          <a:blipFill>
            <a:blip r:embed="rId4">
              <a:extLst>
                <a:ext uri="{96DAC541-7B7A-43D3-8B79-37D633B846F1}">
                  <asvg:svgBlip xmlns:asvg="http://schemas.microsoft.com/office/drawing/2016/SVG/main" r:embed="rId5"/>
                </a:ext>
              </a:extLst>
            </a:blip>
            <a:stretch>
              <a:fillRect l="-60340" b="-45628"/>
            </a:stretch>
          </a:blipFill>
        </p:spPr>
        <p:txBody>
          <a:bodyPr/>
          <a:lstStyle/>
          <a:p>
            <a:endParaRPr lang="en-GB"/>
          </a:p>
        </p:txBody>
      </p:sp>
      <p:grpSp>
        <p:nvGrpSpPr>
          <p:cNvPr id="7" name="Group 7">
            <a:extLst>
              <a:ext uri="{FF2B5EF4-FFF2-40B4-BE49-F238E27FC236}">
                <a16:creationId xmlns:a16="http://schemas.microsoft.com/office/drawing/2014/main" id="{E2EAC9AA-EC19-5D9E-0B4F-EAC45F54C125}"/>
              </a:ext>
            </a:extLst>
          </p:cNvPr>
          <p:cNvGrpSpPr/>
          <p:nvPr/>
        </p:nvGrpSpPr>
        <p:grpSpPr>
          <a:xfrm>
            <a:off x="269107" y="6118722"/>
            <a:ext cx="4925219" cy="548045"/>
            <a:chOff x="0" y="0"/>
            <a:chExt cx="9850439" cy="1096089"/>
          </a:xfrm>
        </p:grpSpPr>
        <p:sp>
          <p:nvSpPr>
            <p:cNvPr id="8" name="Freeform 8">
              <a:extLst>
                <a:ext uri="{FF2B5EF4-FFF2-40B4-BE49-F238E27FC236}">
                  <a16:creationId xmlns:a16="http://schemas.microsoft.com/office/drawing/2014/main" id="{FAB07980-845C-0859-FDEE-346E5ED689DF}"/>
                </a:ext>
              </a:extLst>
            </p:cNvPr>
            <p:cNvSpPr/>
            <p:nvPr/>
          </p:nvSpPr>
          <p:spPr>
            <a:xfrm>
              <a:off x="0" y="55216"/>
              <a:ext cx="4541993" cy="1040873"/>
            </a:xfrm>
            <a:custGeom>
              <a:avLst/>
              <a:gdLst/>
              <a:ahLst/>
              <a:cxnLst/>
              <a:rect l="l" t="t" r="r" b="b"/>
              <a:pathLst>
                <a:path w="4541993" h="1040873">
                  <a:moveTo>
                    <a:pt x="0" y="0"/>
                  </a:moveTo>
                  <a:lnTo>
                    <a:pt x="4541993" y="0"/>
                  </a:lnTo>
                  <a:lnTo>
                    <a:pt x="4541993" y="1040873"/>
                  </a:lnTo>
                  <a:lnTo>
                    <a:pt x="0" y="1040873"/>
                  </a:lnTo>
                  <a:lnTo>
                    <a:pt x="0" y="0"/>
                  </a:lnTo>
                  <a:close/>
                </a:path>
              </a:pathLst>
            </a:custGeom>
            <a:blipFill>
              <a:blip r:embed="rId6"/>
              <a:stretch>
                <a:fillRect/>
              </a:stretch>
            </a:blipFill>
          </p:spPr>
          <p:txBody>
            <a:bodyPr/>
            <a:lstStyle/>
            <a:p>
              <a:endParaRPr lang="en-GB"/>
            </a:p>
          </p:txBody>
        </p:sp>
        <p:sp>
          <p:nvSpPr>
            <p:cNvPr id="9" name="Freeform 9">
              <a:extLst>
                <a:ext uri="{FF2B5EF4-FFF2-40B4-BE49-F238E27FC236}">
                  <a16:creationId xmlns:a16="http://schemas.microsoft.com/office/drawing/2014/main" id="{31906841-935C-CE41-9CA1-212C50A7E337}"/>
                </a:ext>
              </a:extLst>
            </p:cNvPr>
            <p:cNvSpPr/>
            <p:nvPr/>
          </p:nvSpPr>
          <p:spPr>
            <a:xfrm>
              <a:off x="5466082" y="0"/>
              <a:ext cx="4384357" cy="1096089"/>
            </a:xfrm>
            <a:custGeom>
              <a:avLst/>
              <a:gdLst/>
              <a:ahLst/>
              <a:cxnLst/>
              <a:rect l="l" t="t" r="r" b="b"/>
              <a:pathLst>
                <a:path w="4384357" h="1096089">
                  <a:moveTo>
                    <a:pt x="0" y="0"/>
                  </a:moveTo>
                  <a:lnTo>
                    <a:pt x="4384357" y="0"/>
                  </a:lnTo>
                  <a:lnTo>
                    <a:pt x="4384357" y="1096089"/>
                  </a:lnTo>
                  <a:lnTo>
                    <a:pt x="0" y="1096089"/>
                  </a:lnTo>
                  <a:lnTo>
                    <a:pt x="0" y="0"/>
                  </a:lnTo>
                  <a:close/>
                </a:path>
              </a:pathLst>
            </a:custGeom>
            <a:blipFill>
              <a:blip r:embed="rId7"/>
              <a:stretch>
                <a:fillRect/>
              </a:stretch>
            </a:blipFill>
          </p:spPr>
          <p:txBody>
            <a:bodyPr/>
            <a:lstStyle/>
            <a:p>
              <a:endParaRPr lang="en-GB"/>
            </a:p>
          </p:txBody>
        </p:sp>
      </p:grpSp>
      <p:sp>
        <p:nvSpPr>
          <p:cNvPr id="10" name="TextBox 9">
            <a:extLst>
              <a:ext uri="{FF2B5EF4-FFF2-40B4-BE49-F238E27FC236}">
                <a16:creationId xmlns:a16="http://schemas.microsoft.com/office/drawing/2014/main" id="{A3CC23DE-3758-C733-89FA-BC086479BDDA}"/>
              </a:ext>
            </a:extLst>
          </p:cNvPr>
          <p:cNvSpPr txBox="1"/>
          <p:nvPr/>
        </p:nvSpPr>
        <p:spPr>
          <a:xfrm>
            <a:off x="269107" y="259811"/>
            <a:ext cx="11055185" cy="584775"/>
          </a:xfrm>
          <a:prstGeom prst="rect">
            <a:avLst/>
          </a:prstGeom>
          <a:noFill/>
        </p:spPr>
        <p:txBody>
          <a:bodyPr wrap="square" lIns="91440" tIns="45720" rIns="91440" bIns="45720" rtlCol="0" anchor="t">
            <a:spAutoFit/>
          </a:bodyPr>
          <a:lstStyle/>
          <a:p>
            <a:pPr algn="l"/>
            <a:r>
              <a:rPr lang="en-GB" sz="3200" b="1" dirty="0">
                <a:solidFill>
                  <a:schemeClr val="accent1"/>
                </a:solidFill>
                <a:effectLst/>
                <a:latin typeface="Century Gothic Bold" panose="020B0702020202020204" pitchFamily="34" charset="0"/>
                <a:ea typeface="Calibri" panose="020F0502020204030204" pitchFamily="34" charset="0"/>
              </a:rPr>
              <a:t>Comparing disability </a:t>
            </a:r>
            <a:r>
              <a:rPr lang="en-GB" sz="3200" b="1" dirty="0">
                <a:solidFill>
                  <a:schemeClr val="accent1"/>
                </a:solidFill>
                <a:latin typeface="Century Gothic Bold" panose="020B0702020202020204" pitchFamily="34" charset="0"/>
                <a:ea typeface="Calibri" panose="020F0502020204030204" pitchFamily="34" charset="0"/>
              </a:rPr>
              <a:t>f</a:t>
            </a:r>
            <a:r>
              <a:rPr lang="en-GB" sz="3200" b="1" dirty="0">
                <a:solidFill>
                  <a:schemeClr val="accent1"/>
                </a:solidFill>
                <a:effectLst/>
                <a:latin typeface="Century Gothic Bold" panose="020B0702020202020204" pitchFamily="34" charset="0"/>
                <a:ea typeface="Calibri" panose="020F0502020204030204" pitchFamily="34" charset="0"/>
              </a:rPr>
              <a:t>eedback </a:t>
            </a:r>
          </a:p>
        </p:txBody>
      </p:sp>
      <p:pic>
        <p:nvPicPr>
          <p:cNvPr id="21" name="Picture 20">
            <a:extLst>
              <a:ext uri="{FF2B5EF4-FFF2-40B4-BE49-F238E27FC236}">
                <a16:creationId xmlns:a16="http://schemas.microsoft.com/office/drawing/2014/main" id="{3C759D62-3014-DE78-E2F9-C5BE89D5462D}"/>
              </a:ext>
            </a:extLst>
          </p:cNvPr>
          <p:cNvPicPr>
            <a:picLocks noChangeAspect="1"/>
          </p:cNvPicPr>
          <p:nvPr/>
        </p:nvPicPr>
        <p:blipFill>
          <a:blip r:embed="rId8"/>
          <a:stretch>
            <a:fillRect/>
          </a:stretch>
        </p:blipFill>
        <p:spPr>
          <a:xfrm>
            <a:off x="342996" y="941027"/>
            <a:ext cx="9142749" cy="3150373"/>
          </a:xfrm>
          <a:prstGeom prst="rect">
            <a:avLst/>
          </a:prstGeom>
        </p:spPr>
      </p:pic>
      <p:sp>
        <p:nvSpPr>
          <p:cNvPr id="22" name="TextBox 21">
            <a:extLst>
              <a:ext uri="{FF2B5EF4-FFF2-40B4-BE49-F238E27FC236}">
                <a16:creationId xmlns:a16="http://schemas.microsoft.com/office/drawing/2014/main" id="{A6B7FC6B-DF64-A8CF-7BA6-BDFF6A9EE894}"/>
              </a:ext>
            </a:extLst>
          </p:cNvPr>
          <p:cNvSpPr txBox="1"/>
          <p:nvPr/>
        </p:nvSpPr>
        <p:spPr>
          <a:xfrm>
            <a:off x="2188842" y="1339930"/>
            <a:ext cx="1158272" cy="369332"/>
          </a:xfrm>
          <a:prstGeom prst="rect">
            <a:avLst/>
          </a:prstGeom>
          <a:noFill/>
        </p:spPr>
        <p:txBody>
          <a:bodyPr wrap="square" rtlCol="0">
            <a:spAutoFit/>
          </a:bodyPr>
          <a:lstStyle/>
          <a:p>
            <a:r>
              <a:rPr lang="en-GB" sz="1050" dirty="0"/>
              <a:t>Non-Pharmacy</a:t>
            </a:r>
            <a:r>
              <a:rPr lang="en-GB" dirty="0"/>
              <a:t> </a:t>
            </a:r>
          </a:p>
        </p:txBody>
      </p:sp>
      <p:sp>
        <p:nvSpPr>
          <p:cNvPr id="23" name="TextBox 22">
            <a:extLst>
              <a:ext uri="{FF2B5EF4-FFF2-40B4-BE49-F238E27FC236}">
                <a16:creationId xmlns:a16="http://schemas.microsoft.com/office/drawing/2014/main" id="{7E54753D-A3F2-B56C-D593-8C522E99AEE1}"/>
              </a:ext>
            </a:extLst>
          </p:cNvPr>
          <p:cNvSpPr txBox="1"/>
          <p:nvPr/>
        </p:nvSpPr>
        <p:spPr>
          <a:xfrm>
            <a:off x="7098303" y="1312756"/>
            <a:ext cx="1158272" cy="369332"/>
          </a:xfrm>
          <a:prstGeom prst="rect">
            <a:avLst/>
          </a:prstGeom>
          <a:noFill/>
        </p:spPr>
        <p:txBody>
          <a:bodyPr wrap="square" rtlCol="0">
            <a:spAutoFit/>
          </a:bodyPr>
          <a:lstStyle/>
          <a:p>
            <a:r>
              <a:rPr lang="en-GB" sz="1050" dirty="0"/>
              <a:t>Pharmacy</a:t>
            </a:r>
            <a:r>
              <a:rPr lang="en-GB" dirty="0"/>
              <a:t> </a:t>
            </a:r>
          </a:p>
        </p:txBody>
      </p:sp>
      <p:sp>
        <p:nvSpPr>
          <p:cNvPr id="24" name="TextBox 23">
            <a:extLst>
              <a:ext uri="{FF2B5EF4-FFF2-40B4-BE49-F238E27FC236}">
                <a16:creationId xmlns:a16="http://schemas.microsoft.com/office/drawing/2014/main" id="{49D867F7-587D-135F-BF6E-AD8AF206FAF6}"/>
              </a:ext>
            </a:extLst>
          </p:cNvPr>
          <p:cNvSpPr txBox="1"/>
          <p:nvPr/>
        </p:nvSpPr>
        <p:spPr>
          <a:xfrm>
            <a:off x="342996" y="4158053"/>
            <a:ext cx="11379201" cy="1384995"/>
          </a:xfrm>
          <a:prstGeom prst="rect">
            <a:avLst/>
          </a:prstGeom>
          <a:noFill/>
        </p:spPr>
        <p:txBody>
          <a:bodyPr wrap="square" rtlCol="0">
            <a:spAutoFit/>
          </a:bodyPr>
          <a:lstStyle/>
          <a:p>
            <a:pPr marL="285750" indent="-285750">
              <a:buFont typeface="Arial" panose="020B0604020202020204" pitchFamily="34" charset="0"/>
              <a:buChar char="•"/>
            </a:pPr>
            <a:r>
              <a:rPr lang="en-GB" sz="1400" dirty="0">
                <a:latin typeface="Poppins" panose="00000500000000000000" pitchFamily="2" charset="0"/>
                <a:cs typeface="Poppins" panose="00000500000000000000" pitchFamily="2" charset="0"/>
              </a:rPr>
              <a:t>The proportion of positive and negative sentiment for pharmacies does not vary based upon whether people do or do not consider themselves disabled.</a:t>
            </a:r>
          </a:p>
          <a:p>
            <a:pPr marL="285750" indent="-285750">
              <a:buFont typeface="Arial" panose="020B0604020202020204" pitchFamily="34" charset="0"/>
              <a:buChar char="•"/>
            </a:pPr>
            <a:r>
              <a:rPr lang="en-GB" sz="1400" dirty="0">
                <a:latin typeface="Poppins" panose="00000500000000000000" pitchFamily="2" charset="0"/>
                <a:cs typeface="Poppins" panose="00000500000000000000" pitchFamily="2" charset="0"/>
              </a:rPr>
              <a:t>Those consider themselves disabled are reporting more positive experiences with pharmacies than other services (30% compared to 25%), as do those who do not consider themselves as disabled (36% compared to 30%).</a:t>
            </a:r>
          </a:p>
          <a:p>
            <a:pPr marL="285750" indent="-285750">
              <a:buFont typeface="Arial" panose="020B0604020202020204" pitchFamily="34" charset="0"/>
              <a:buChar char="•"/>
            </a:pPr>
            <a:r>
              <a:rPr lang="en-GB" sz="1400" dirty="0">
                <a:latin typeface="Poppins" panose="00000500000000000000" pitchFamily="2" charset="0"/>
                <a:cs typeface="Poppins" panose="00000500000000000000" pitchFamily="2" charset="0"/>
              </a:rPr>
              <a:t>The reports of negative experiences has not seen much difference for feedback about pharmacy or other services, whether or not people consider themselves disabled. </a:t>
            </a:r>
          </a:p>
        </p:txBody>
      </p:sp>
    </p:spTree>
    <p:extLst>
      <p:ext uri="{BB962C8B-B14F-4D97-AF65-F5344CB8AC3E}">
        <p14:creationId xmlns:p14="http://schemas.microsoft.com/office/powerpoint/2010/main" val="971760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C7756F-0CB9-F0B5-9E86-17C9EEC808F6}"/>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AF8D7FF1-C734-3CDB-4AD3-E5B4A8114E71}"/>
              </a:ext>
            </a:extLst>
          </p:cNvPr>
          <p:cNvGrpSpPr/>
          <p:nvPr/>
        </p:nvGrpSpPr>
        <p:grpSpPr>
          <a:xfrm>
            <a:off x="0" y="5874857"/>
            <a:ext cx="12192000" cy="997211"/>
            <a:chOff x="0" y="0"/>
            <a:chExt cx="4816593" cy="393960"/>
          </a:xfrm>
        </p:grpSpPr>
        <p:sp>
          <p:nvSpPr>
            <p:cNvPr id="3" name="Freeform 3">
              <a:extLst>
                <a:ext uri="{FF2B5EF4-FFF2-40B4-BE49-F238E27FC236}">
                  <a16:creationId xmlns:a16="http://schemas.microsoft.com/office/drawing/2014/main" id="{903F88AB-03DF-16B2-7A20-591DFF6411B8}"/>
                </a:ext>
              </a:extLst>
            </p:cNvPr>
            <p:cNvSpPr/>
            <p:nvPr/>
          </p:nvSpPr>
          <p:spPr>
            <a:xfrm>
              <a:off x="0" y="0"/>
              <a:ext cx="4816592" cy="393960"/>
            </a:xfrm>
            <a:custGeom>
              <a:avLst/>
              <a:gdLst/>
              <a:ahLst/>
              <a:cxnLst/>
              <a:rect l="l" t="t" r="r" b="b"/>
              <a:pathLst>
                <a:path w="4816592" h="393960">
                  <a:moveTo>
                    <a:pt x="0" y="0"/>
                  </a:moveTo>
                  <a:lnTo>
                    <a:pt x="4816592" y="0"/>
                  </a:lnTo>
                  <a:lnTo>
                    <a:pt x="4816592" y="393960"/>
                  </a:lnTo>
                  <a:lnTo>
                    <a:pt x="0" y="393960"/>
                  </a:lnTo>
                  <a:close/>
                </a:path>
              </a:pathLst>
            </a:custGeom>
            <a:solidFill>
              <a:srgbClr val="195873"/>
            </a:solidFill>
          </p:spPr>
          <p:txBody>
            <a:bodyPr/>
            <a:lstStyle/>
            <a:p>
              <a:endParaRPr lang="en-GB"/>
            </a:p>
          </p:txBody>
        </p:sp>
        <p:sp>
          <p:nvSpPr>
            <p:cNvPr id="4" name="TextBox 4">
              <a:extLst>
                <a:ext uri="{FF2B5EF4-FFF2-40B4-BE49-F238E27FC236}">
                  <a16:creationId xmlns:a16="http://schemas.microsoft.com/office/drawing/2014/main" id="{6C5E6AFA-63E1-0FCF-4394-19408F5127B5}"/>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p>
          </p:txBody>
        </p:sp>
      </p:grpSp>
      <p:sp>
        <p:nvSpPr>
          <p:cNvPr id="5" name="Freeform 5">
            <a:extLst>
              <a:ext uri="{FF2B5EF4-FFF2-40B4-BE49-F238E27FC236}">
                <a16:creationId xmlns:a16="http://schemas.microsoft.com/office/drawing/2014/main" id="{2A91CF1D-9F49-F60D-9B94-80ED3C5B7D5B}"/>
              </a:ext>
            </a:extLst>
          </p:cNvPr>
          <p:cNvSpPr/>
          <p:nvPr/>
        </p:nvSpPr>
        <p:spPr>
          <a:xfrm>
            <a:off x="10329549" y="6118722"/>
            <a:ext cx="1885657" cy="739278"/>
          </a:xfrm>
          <a:custGeom>
            <a:avLst/>
            <a:gdLst/>
            <a:ahLst/>
            <a:cxnLst/>
            <a:rect l="l" t="t" r="r" b="b"/>
            <a:pathLst>
              <a:path w="2828486" h="1108917">
                <a:moveTo>
                  <a:pt x="0" y="0"/>
                </a:moveTo>
                <a:lnTo>
                  <a:pt x="2828486" y="0"/>
                </a:lnTo>
                <a:lnTo>
                  <a:pt x="2828486" y="1108917"/>
                </a:lnTo>
                <a:lnTo>
                  <a:pt x="0" y="1108917"/>
                </a:lnTo>
                <a:lnTo>
                  <a:pt x="0" y="0"/>
                </a:lnTo>
                <a:close/>
              </a:path>
            </a:pathLst>
          </a:custGeom>
          <a:blipFill>
            <a:blip r:embed="rId2">
              <a:extLst>
                <a:ext uri="{96DAC541-7B7A-43D3-8B79-37D633B846F1}">
                  <asvg:svgBlip xmlns:asvg="http://schemas.microsoft.com/office/drawing/2016/SVG/main" r:embed="rId3"/>
                </a:ext>
              </a:extLst>
            </a:blip>
            <a:stretch>
              <a:fillRect r="-38738" b="-76938"/>
            </a:stretch>
          </a:blipFill>
        </p:spPr>
        <p:txBody>
          <a:bodyPr/>
          <a:lstStyle/>
          <a:p>
            <a:endParaRPr lang="en-GB"/>
          </a:p>
        </p:txBody>
      </p:sp>
      <p:sp>
        <p:nvSpPr>
          <p:cNvPr id="6" name="Freeform 6">
            <a:extLst>
              <a:ext uri="{FF2B5EF4-FFF2-40B4-BE49-F238E27FC236}">
                <a16:creationId xmlns:a16="http://schemas.microsoft.com/office/drawing/2014/main" id="{5295FCF3-6F5F-611F-AF9A-DB74A812446C}"/>
              </a:ext>
            </a:extLst>
          </p:cNvPr>
          <p:cNvSpPr/>
          <p:nvPr/>
        </p:nvSpPr>
        <p:spPr>
          <a:xfrm rot="-5400000">
            <a:off x="10960585" y="5603379"/>
            <a:ext cx="1618329" cy="890914"/>
          </a:xfrm>
          <a:custGeom>
            <a:avLst/>
            <a:gdLst/>
            <a:ahLst/>
            <a:cxnLst/>
            <a:rect l="l" t="t" r="r" b="b"/>
            <a:pathLst>
              <a:path w="2427493" h="1336371">
                <a:moveTo>
                  <a:pt x="0" y="0"/>
                </a:moveTo>
                <a:lnTo>
                  <a:pt x="2427493" y="0"/>
                </a:lnTo>
                <a:lnTo>
                  <a:pt x="2427493" y="1336371"/>
                </a:lnTo>
                <a:lnTo>
                  <a:pt x="0" y="1336371"/>
                </a:lnTo>
                <a:lnTo>
                  <a:pt x="0" y="0"/>
                </a:lnTo>
                <a:close/>
              </a:path>
            </a:pathLst>
          </a:custGeom>
          <a:blipFill>
            <a:blip r:embed="rId4">
              <a:extLst>
                <a:ext uri="{96DAC541-7B7A-43D3-8B79-37D633B846F1}">
                  <asvg:svgBlip xmlns:asvg="http://schemas.microsoft.com/office/drawing/2016/SVG/main" r:embed="rId5"/>
                </a:ext>
              </a:extLst>
            </a:blip>
            <a:stretch>
              <a:fillRect l="-60340" b="-45628"/>
            </a:stretch>
          </a:blipFill>
        </p:spPr>
        <p:txBody>
          <a:bodyPr/>
          <a:lstStyle/>
          <a:p>
            <a:endParaRPr lang="en-GB"/>
          </a:p>
        </p:txBody>
      </p:sp>
      <p:grpSp>
        <p:nvGrpSpPr>
          <p:cNvPr id="7" name="Group 7">
            <a:extLst>
              <a:ext uri="{FF2B5EF4-FFF2-40B4-BE49-F238E27FC236}">
                <a16:creationId xmlns:a16="http://schemas.microsoft.com/office/drawing/2014/main" id="{51E769F7-2033-F463-5EF3-A190F4205DF1}"/>
              </a:ext>
            </a:extLst>
          </p:cNvPr>
          <p:cNvGrpSpPr/>
          <p:nvPr/>
        </p:nvGrpSpPr>
        <p:grpSpPr>
          <a:xfrm>
            <a:off x="269107" y="6118722"/>
            <a:ext cx="4925219" cy="548045"/>
            <a:chOff x="0" y="0"/>
            <a:chExt cx="9850439" cy="1096089"/>
          </a:xfrm>
        </p:grpSpPr>
        <p:sp>
          <p:nvSpPr>
            <p:cNvPr id="8" name="Freeform 8">
              <a:extLst>
                <a:ext uri="{FF2B5EF4-FFF2-40B4-BE49-F238E27FC236}">
                  <a16:creationId xmlns:a16="http://schemas.microsoft.com/office/drawing/2014/main" id="{A5917503-A4B9-89FF-51E8-3F89526BD974}"/>
                </a:ext>
              </a:extLst>
            </p:cNvPr>
            <p:cNvSpPr/>
            <p:nvPr/>
          </p:nvSpPr>
          <p:spPr>
            <a:xfrm>
              <a:off x="0" y="55216"/>
              <a:ext cx="4541993" cy="1040873"/>
            </a:xfrm>
            <a:custGeom>
              <a:avLst/>
              <a:gdLst/>
              <a:ahLst/>
              <a:cxnLst/>
              <a:rect l="l" t="t" r="r" b="b"/>
              <a:pathLst>
                <a:path w="4541993" h="1040873">
                  <a:moveTo>
                    <a:pt x="0" y="0"/>
                  </a:moveTo>
                  <a:lnTo>
                    <a:pt x="4541993" y="0"/>
                  </a:lnTo>
                  <a:lnTo>
                    <a:pt x="4541993" y="1040873"/>
                  </a:lnTo>
                  <a:lnTo>
                    <a:pt x="0" y="1040873"/>
                  </a:lnTo>
                  <a:lnTo>
                    <a:pt x="0" y="0"/>
                  </a:lnTo>
                  <a:close/>
                </a:path>
              </a:pathLst>
            </a:custGeom>
            <a:blipFill>
              <a:blip r:embed="rId6"/>
              <a:stretch>
                <a:fillRect/>
              </a:stretch>
            </a:blipFill>
          </p:spPr>
          <p:txBody>
            <a:bodyPr/>
            <a:lstStyle/>
            <a:p>
              <a:endParaRPr lang="en-GB"/>
            </a:p>
          </p:txBody>
        </p:sp>
        <p:sp>
          <p:nvSpPr>
            <p:cNvPr id="9" name="Freeform 9">
              <a:extLst>
                <a:ext uri="{FF2B5EF4-FFF2-40B4-BE49-F238E27FC236}">
                  <a16:creationId xmlns:a16="http://schemas.microsoft.com/office/drawing/2014/main" id="{E12AE740-25E7-E1D2-FA4D-2A27C5DC7BC4}"/>
                </a:ext>
              </a:extLst>
            </p:cNvPr>
            <p:cNvSpPr/>
            <p:nvPr/>
          </p:nvSpPr>
          <p:spPr>
            <a:xfrm>
              <a:off x="5466082" y="0"/>
              <a:ext cx="4384357" cy="1096089"/>
            </a:xfrm>
            <a:custGeom>
              <a:avLst/>
              <a:gdLst/>
              <a:ahLst/>
              <a:cxnLst/>
              <a:rect l="l" t="t" r="r" b="b"/>
              <a:pathLst>
                <a:path w="4384357" h="1096089">
                  <a:moveTo>
                    <a:pt x="0" y="0"/>
                  </a:moveTo>
                  <a:lnTo>
                    <a:pt x="4384357" y="0"/>
                  </a:lnTo>
                  <a:lnTo>
                    <a:pt x="4384357" y="1096089"/>
                  </a:lnTo>
                  <a:lnTo>
                    <a:pt x="0" y="1096089"/>
                  </a:lnTo>
                  <a:lnTo>
                    <a:pt x="0" y="0"/>
                  </a:lnTo>
                  <a:close/>
                </a:path>
              </a:pathLst>
            </a:custGeom>
            <a:blipFill>
              <a:blip r:embed="rId7"/>
              <a:stretch>
                <a:fillRect/>
              </a:stretch>
            </a:blipFill>
          </p:spPr>
          <p:txBody>
            <a:bodyPr/>
            <a:lstStyle/>
            <a:p>
              <a:endParaRPr lang="en-GB"/>
            </a:p>
          </p:txBody>
        </p:sp>
      </p:grpSp>
      <p:sp>
        <p:nvSpPr>
          <p:cNvPr id="12" name="TextBox 11">
            <a:extLst>
              <a:ext uri="{FF2B5EF4-FFF2-40B4-BE49-F238E27FC236}">
                <a16:creationId xmlns:a16="http://schemas.microsoft.com/office/drawing/2014/main" id="{E7086922-ED26-8448-68AF-52B3A5C6AB8E}"/>
              </a:ext>
            </a:extLst>
          </p:cNvPr>
          <p:cNvSpPr txBox="1"/>
          <p:nvPr/>
        </p:nvSpPr>
        <p:spPr>
          <a:xfrm>
            <a:off x="269107" y="268544"/>
            <a:ext cx="11055185" cy="584775"/>
          </a:xfrm>
          <a:prstGeom prst="rect">
            <a:avLst/>
          </a:prstGeom>
          <a:noFill/>
        </p:spPr>
        <p:txBody>
          <a:bodyPr wrap="square" lIns="91440" tIns="45720" rIns="91440" bIns="45720" rtlCol="0" anchor="t">
            <a:spAutoFit/>
          </a:bodyPr>
          <a:lstStyle/>
          <a:p>
            <a:pPr algn="l"/>
            <a:r>
              <a:rPr lang="en-GB" sz="3200" b="1" dirty="0">
                <a:solidFill>
                  <a:schemeClr val="accent1"/>
                </a:solidFill>
                <a:latin typeface="Century Gothic Bold" panose="020B0702020202020204" pitchFamily="34" charset="0"/>
                <a:ea typeface="Calibri" panose="020F0502020204030204" pitchFamily="34" charset="0"/>
              </a:rPr>
              <a:t>Comparing feedback by gender</a:t>
            </a:r>
            <a:endParaRPr lang="en-GB" sz="3200" b="1" dirty="0">
              <a:solidFill>
                <a:schemeClr val="accent1"/>
              </a:solidFill>
              <a:effectLst/>
              <a:latin typeface="Century Gothic Bold" panose="020B0702020202020204" pitchFamily="34" charset="0"/>
              <a:ea typeface="Calibri" panose="020F0502020204030204" pitchFamily="34" charset="0"/>
            </a:endParaRPr>
          </a:p>
        </p:txBody>
      </p:sp>
      <p:pic>
        <p:nvPicPr>
          <p:cNvPr id="25" name="Picture 24">
            <a:extLst>
              <a:ext uri="{FF2B5EF4-FFF2-40B4-BE49-F238E27FC236}">
                <a16:creationId xmlns:a16="http://schemas.microsoft.com/office/drawing/2014/main" id="{DE13E3EB-CDBC-1051-19E0-B4D5EE9A16DF}"/>
              </a:ext>
            </a:extLst>
          </p:cNvPr>
          <p:cNvPicPr>
            <a:picLocks noChangeAspect="1"/>
          </p:cNvPicPr>
          <p:nvPr/>
        </p:nvPicPr>
        <p:blipFill>
          <a:blip r:embed="rId8"/>
          <a:stretch>
            <a:fillRect/>
          </a:stretch>
        </p:blipFill>
        <p:spPr>
          <a:xfrm>
            <a:off x="269107" y="884869"/>
            <a:ext cx="7156251" cy="4893547"/>
          </a:xfrm>
          <a:prstGeom prst="rect">
            <a:avLst/>
          </a:prstGeom>
        </p:spPr>
      </p:pic>
      <p:sp>
        <p:nvSpPr>
          <p:cNvPr id="20" name="Oval 19">
            <a:extLst>
              <a:ext uri="{FF2B5EF4-FFF2-40B4-BE49-F238E27FC236}">
                <a16:creationId xmlns:a16="http://schemas.microsoft.com/office/drawing/2014/main" id="{F9CA57A5-AF16-30DF-F996-C3BE07F11E61}"/>
              </a:ext>
            </a:extLst>
          </p:cNvPr>
          <p:cNvSpPr/>
          <p:nvPr/>
        </p:nvSpPr>
        <p:spPr>
          <a:xfrm>
            <a:off x="1719222" y="1635413"/>
            <a:ext cx="676355" cy="94072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a:extLst>
              <a:ext uri="{FF2B5EF4-FFF2-40B4-BE49-F238E27FC236}">
                <a16:creationId xmlns:a16="http://schemas.microsoft.com/office/drawing/2014/main" id="{D7FAEEB7-8DD0-F9E3-011F-57339AFFE51E}"/>
              </a:ext>
            </a:extLst>
          </p:cNvPr>
          <p:cNvSpPr/>
          <p:nvPr/>
        </p:nvSpPr>
        <p:spPr>
          <a:xfrm>
            <a:off x="4856148" y="1635413"/>
            <a:ext cx="676355" cy="144399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extBox 25">
            <a:extLst>
              <a:ext uri="{FF2B5EF4-FFF2-40B4-BE49-F238E27FC236}">
                <a16:creationId xmlns:a16="http://schemas.microsoft.com/office/drawing/2014/main" id="{7609BAFA-2293-B38B-7606-B22F65EAAB98}"/>
              </a:ext>
            </a:extLst>
          </p:cNvPr>
          <p:cNvSpPr txBox="1"/>
          <p:nvPr/>
        </p:nvSpPr>
        <p:spPr>
          <a:xfrm>
            <a:off x="1947247" y="1303839"/>
            <a:ext cx="1158272" cy="369332"/>
          </a:xfrm>
          <a:prstGeom prst="rect">
            <a:avLst/>
          </a:prstGeom>
          <a:noFill/>
        </p:spPr>
        <p:txBody>
          <a:bodyPr wrap="square" rtlCol="0">
            <a:spAutoFit/>
          </a:bodyPr>
          <a:lstStyle/>
          <a:p>
            <a:r>
              <a:rPr lang="en-GB" sz="1050" dirty="0"/>
              <a:t>Other services</a:t>
            </a:r>
            <a:r>
              <a:rPr lang="en-GB" dirty="0"/>
              <a:t> </a:t>
            </a:r>
          </a:p>
        </p:txBody>
      </p:sp>
      <p:sp>
        <p:nvSpPr>
          <p:cNvPr id="27" name="TextBox 26">
            <a:extLst>
              <a:ext uri="{FF2B5EF4-FFF2-40B4-BE49-F238E27FC236}">
                <a16:creationId xmlns:a16="http://schemas.microsoft.com/office/drawing/2014/main" id="{53E503CC-D077-55C7-CB56-E1D81F1B0D8C}"/>
              </a:ext>
            </a:extLst>
          </p:cNvPr>
          <p:cNvSpPr txBox="1"/>
          <p:nvPr/>
        </p:nvSpPr>
        <p:spPr>
          <a:xfrm>
            <a:off x="5194325" y="1303839"/>
            <a:ext cx="1158272" cy="369332"/>
          </a:xfrm>
          <a:prstGeom prst="rect">
            <a:avLst/>
          </a:prstGeom>
          <a:noFill/>
        </p:spPr>
        <p:txBody>
          <a:bodyPr wrap="square" rtlCol="0">
            <a:spAutoFit/>
          </a:bodyPr>
          <a:lstStyle/>
          <a:p>
            <a:r>
              <a:rPr lang="en-GB" sz="1050" dirty="0"/>
              <a:t>Pharmacy</a:t>
            </a:r>
            <a:r>
              <a:rPr lang="en-GB" dirty="0"/>
              <a:t> </a:t>
            </a:r>
          </a:p>
        </p:txBody>
      </p:sp>
      <p:sp>
        <p:nvSpPr>
          <p:cNvPr id="30" name="TextBox 29">
            <a:extLst>
              <a:ext uri="{FF2B5EF4-FFF2-40B4-BE49-F238E27FC236}">
                <a16:creationId xmlns:a16="http://schemas.microsoft.com/office/drawing/2014/main" id="{980FDBA4-ADF9-CC07-5062-6E76F62B6C1B}"/>
              </a:ext>
            </a:extLst>
          </p:cNvPr>
          <p:cNvSpPr txBox="1"/>
          <p:nvPr/>
        </p:nvSpPr>
        <p:spPr>
          <a:xfrm>
            <a:off x="7417851" y="1657140"/>
            <a:ext cx="4505042" cy="2893100"/>
          </a:xfrm>
          <a:prstGeom prst="rect">
            <a:avLst/>
          </a:prstGeom>
          <a:noFill/>
        </p:spPr>
        <p:txBody>
          <a:bodyPr wrap="square">
            <a:spAutoFit/>
          </a:bodyPr>
          <a:lstStyle/>
          <a:p>
            <a:pPr marL="171450" indent="-171450">
              <a:buFont typeface="Arial" panose="020B0604020202020204" pitchFamily="34" charset="0"/>
              <a:buChar char="•"/>
            </a:pPr>
            <a:r>
              <a:rPr lang="en-GB" sz="1400" dirty="0">
                <a:latin typeface="Poppins" panose="00000500000000000000" pitchFamily="2" charset="0"/>
                <a:cs typeface="Poppins" panose="00000500000000000000" pitchFamily="2" charset="0"/>
              </a:rPr>
              <a:t>The previous findings that different genders experience pharmacies differently are supported by comparison with feedback about other services: This is not a trend within the wider feedback and suggests a unique experiences for men and women in pharmacy services. </a:t>
            </a:r>
          </a:p>
          <a:p>
            <a:pPr marL="171450" indent="-171450">
              <a:buFont typeface="Arial" panose="020B0604020202020204" pitchFamily="34" charset="0"/>
              <a:buChar char="•"/>
            </a:pPr>
            <a:r>
              <a:rPr lang="en-GB" sz="1400" dirty="0">
                <a:latin typeface="Poppins" panose="00000500000000000000" pitchFamily="2" charset="0"/>
                <a:cs typeface="Poppins" panose="00000500000000000000" pitchFamily="2" charset="0"/>
              </a:rPr>
              <a:t>Women are reporting much more positive feedback with pharmacies compared to other services (41% vs 26%). </a:t>
            </a:r>
          </a:p>
          <a:p>
            <a:pPr marL="171450" indent="-171450">
              <a:buFont typeface="Arial" panose="020B0604020202020204" pitchFamily="34" charset="0"/>
              <a:buChar char="•"/>
            </a:pPr>
            <a:r>
              <a:rPr lang="en-GB" sz="1400" dirty="0">
                <a:latin typeface="Poppins" panose="00000500000000000000" pitchFamily="2" charset="0"/>
                <a:cs typeface="Poppins" panose="00000500000000000000" pitchFamily="2" charset="0"/>
              </a:rPr>
              <a:t>Conversely, men are reporting more negative experiences and less positive experiences with pharmacies (29% down to 11%).</a:t>
            </a:r>
          </a:p>
        </p:txBody>
      </p:sp>
    </p:spTree>
    <p:extLst>
      <p:ext uri="{BB962C8B-B14F-4D97-AF65-F5344CB8AC3E}">
        <p14:creationId xmlns:p14="http://schemas.microsoft.com/office/powerpoint/2010/main" val="1951838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F7AD75-0B11-A718-5022-BA5189696B8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060395E4-FB0E-5405-7AE1-E7A375490F94}"/>
              </a:ext>
            </a:extLst>
          </p:cNvPr>
          <p:cNvGrpSpPr/>
          <p:nvPr/>
        </p:nvGrpSpPr>
        <p:grpSpPr>
          <a:xfrm>
            <a:off x="0" y="5874857"/>
            <a:ext cx="12192000" cy="997211"/>
            <a:chOff x="0" y="0"/>
            <a:chExt cx="4816593" cy="393960"/>
          </a:xfrm>
        </p:grpSpPr>
        <p:sp>
          <p:nvSpPr>
            <p:cNvPr id="3" name="Freeform 3">
              <a:extLst>
                <a:ext uri="{FF2B5EF4-FFF2-40B4-BE49-F238E27FC236}">
                  <a16:creationId xmlns:a16="http://schemas.microsoft.com/office/drawing/2014/main" id="{7AA57869-13AA-0886-C426-BD45694654CE}"/>
                </a:ext>
              </a:extLst>
            </p:cNvPr>
            <p:cNvSpPr/>
            <p:nvPr/>
          </p:nvSpPr>
          <p:spPr>
            <a:xfrm>
              <a:off x="0" y="0"/>
              <a:ext cx="4816592" cy="393960"/>
            </a:xfrm>
            <a:custGeom>
              <a:avLst/>
              <a:gdLst/>
              <a:ahLst/>
              <a:cxnLst/>
              <a:rect l="l" t="t" r="r" b="b"/>
              <a:pathLst>
                <a:path w="4816592" h="393960">
                  <a:moveTo>
                    <a:pt x="0" y="0"/>
                  </a:moveTo>
                  <a:lnTo>
                    <a:pt x="4816592" y="0"/>
                  </a:lnTo>
                  <a:lnTo>
                    <a:pt x="4816592" y="393960"/>
                  </a:lnTo>
                  <a:lnTo>
                    <a:pt x="0" y="393960"/>
                  </a:lnTo>
                  <a:close/>
                </a:path>
              </a:pathLst>
            </a:custGeom>
            <a:solidFill>
              <a:srgbClr val="195873"/>
            </a:solidFill>
          </p:spPr>
          <p:txBody>
            <a:bodyPr/>
            <a:lstStyle/>
            <a:p>
              <a:endParaRPr lang="en-GB"/>
            </a:p>
          </p:txBody>
        </p:sp>
        <p:sp>
          <p:nvSpPr>
            <p:cNvPr id="4" name="TextBox 4">
              <a:extLst>
                <a:ext uri="{FF2B5EF4-FFF2-40B4-BE49-F238E27FC236}">
                  <a16:creationId xmlns:a16="http://schemas.microsoft.com/office/drawing/2014/main" id="{8FC7DED9-59C7-7EBC-462A-E602FABDF86E}"/>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p>
          </p:txBody>
        </p:sp>
      </p:grpSp>
      <p:sp>
        <p:nvSpPr>
          <p:cNvPr id="5" name="Freeform 5">
            <a:extLst>
              <a:ext uri="{FF2B5EF4-FFF2-40B4-BE49-F238E27FC236}">
                <a16:creationId xmlns:a16="http://schemas.microsoft.com/office/drawing/2014/main" id="{6E280D9E-DCFD-98CD-EE00-611FD8A2AB93}"/>
              </a:ext>
            </a:extLst>
          </p:cNvPr>
          <p:cNvSpPr/>
          <p:nvPr/>
        </p:nvSpPr>
        <p:spPr>
          <a:xfrm>
            <a:off x="10329549" y="6118722"/>
            <a:ext cx="1885657" cy="739278"/>
          </a:xfrm>
          <a:custGeom>
            <a:avLst/>
            <a:gdLst/>
            <a:ahLst/>
            <a:cxnLst/>
            <a:rect l="l" t="t" r="r" b="b"/>
            <a:pathLst>
              <a:path w="2828486" h="1108917">
                <a:moveTo>
                  <a:pt x="0" y="0"/>
                </a:moveTo>
                <a:lnTo>
                  <a:pt x="2828486" y="0"/>
                </a:lnTo>
                <a:lnTo>
                  <a:pt x="2828486" y="1108917"/>
                </a:lnTo>
                <a:lnTo>
                  <a:pt x="0" y="1108917"/>
                </a:lnTo>
                <a:lnTo>
                  <a:pt x="0" y="0"/>
                </a:lnTo>
                <a:close/>
              </a:path>
            </a:pathLst>
          </a:custGeom>
          <a:blipFill>
            <a:blip r:embed="rId2">
              <a:extLst>
                <a:ext uri="{96DAC541-7B7A-43D3-8B79-37D633B846F1}">
                  <asvg:svgBlip xmlns:asvg="http://schemas.microsoft.com/office/drawing/2016/SVG/main" r:embed="rId3"/>
                </a:ext>
              </a:extLst>
            </a:blip>
            <a:stretch>
              <a:fillRect r="-38738" b="-76938"/>
            </a:stretch>
          </a:blipFill>
        </p:spPr>
        <p:txBody>
          <a:bodyPr/>
          <a:lstStyle/>
          <a:p>
            <a:endParaRPr lang="en-GB"/>
          </a:p>
        </p:txBody>
      </p:sp>
      <p:sp>
        <p:nvSpPr>
          <p:cNvPr id="6" name="Freeform 6">
            <a:extLst>
              <a:ext uri="{FF2B5EF4-FFF2-40B4-BE49-F238E27FC236}">
                <a16:creationId xmlns:a16="http://schemas.microsoft.com/office/drawing/2014/main" id="{22B2BD51-DCAB-D1F3-BF62-F6A68EAE5B20}"/>
              </a:ext>
            </a:extLst>
          </p:cNvPr>
          <p:cNvSpPr/>
          <p:nvPr/>
        </p:nvSpPr>
        <p:spPr>
          <a:xfrm rot="-5400000">
            <a:off x="10960585" y="5603379"/>
            <a:ext cx="1618329" cy="890914"/>
          </a:xfrm>
          <a:custGeom>
            <a:avLst/>
            <a:gdLst/>
            <a:ahLst/>
            <a:cxnLst/>
            <a:rect l="l" t="t" r="r" b="b"/>
            <a:pathLst>
              <a:path w="2427493" h="1336371">
                <a:moveTo>
                  <a:pt x="0" y="0"/>
                </a:moveTo>
                <a:lnTo>
                  <a:pt x="2427493" y="0"/>
                </a:lnTo>
                <a:lnTo>
                  <a:pt x="2427493" y="1336371"/>
                </a:lnTo>
                <a:lnTo>
                  <a:pt x="0" y="1336371"/>
                </a:lnTo>
                <a:lnTo>
                  <a:pt x="0" y="0"/>
                </a:lnTo>
                <a:close/>
              </a:path>
            </a:pathLst>
          </a:custGeom>
          <a:blipFill>
            <a:blip r:embed="rId4">
              <a:extLst>
                <a:ext uri="{96DAC541-7B7A-43D3-8B79-37D633B846F1}">
                  <asvg:svgBlip xmlns:asvg="http://schemas.microsoft.com/office/drawing/2016/SVG/main" r:embed="rId5"/>
                </a:ext>
              </a:extLst>
            </a:blip>
            <a:stretch>
              <a:fillRect l="-60340" b="-45628"/>
            </a:stretch>
          </a:blipFill>
        </p:spPr>
        <p:txBody>
          <a:bodyPr/>
          <a:lstStyle/>
          <a:p>
            <a:endParaRPr lang="en-GB"/>
          </a:p>
        </p:txBody>
      </p:sp>
      <p:grpSp>
        <p:nvGrpSpPr>
          <p:cNvPr id="7" name="Group 7">
            <a:extLst>
              <a:ext uri="{FF2B5EF4-FFF2-40B4-BE49-F238E27FC236}">
                <a16:creationId xmlns:a16="http://schemas.microsoft.com/office/drawing/2014/main" id="{76364F5D-DAE1-B7DF-7CCB-123B4D8AAB5D}"/>
              </a:ext>
            </a:extLst>
          </p:cNvPr>
          <p:cNvGrpSpPr/>
          <p:nvPr/>
        </p:nvGrpSpPr>
        <p:grpSpPr>
          <a:xfrm>
            <a:off x="269107" y="6118722"/>
            <a:ext cx="4925219" cy="548045"/>
            <a:chOff x="0" y="0"/>
            <a:chExt cx="9850439" cy="1096089"/>
          </a:xfrm>
        </p:grpSpPr>
        <p:sp>
          <p:nvSpPr>
            <p:cNvPr id="8" name="Freeform 8">
              <a:extLst>
                <a:ext uri="{FF2B5EF4-FFF2-40B4-BE49-F238E27FC236}">
                  <a16:creationId xmlns:a16="http://schemas.microsoft.com/office/drawing/2014/main" id="{B5AAC2FB-6901-22EB-201B-D9855FE89F1B}"/>
                </a:ext>
              </a:extLst>
            </p:cNvPr>
            <p:cNvSpPr/>
            <p:nvPr/>
          </p:nvSpPr>
          <p:spPr>
            <a:xfrm>
              <a:off x="0" y="55216"/>
              <a:ext cx="4541993" cy="1040873"/>
            </a:xfrm>
            <a:custGeom>
              <a:avLst/>
              <a:gdLst/>
              <a:ahLst/>
              <a:cxnLst/>
              <a:rect l="l" t="t" r="r" b="b"/>
              <a:pathLst>
                <a:path w="4541993" h="1040873">
                  <a:moveTo>
                    <a:pt x="0" y="0"/>
                  </a:moveTo>
                  <a:lnTo>
                    <a:pt x="4541993" y="0"/>
                  </a:lnTo>
                  <a:lnTo>
                    <a:pt x="4541993" y="1040873"/>
                  </a:lnTo>
                  <a:lnTo>
                    <a:pt x="0" y="1040873"/>
                  </a:lnTo>
                  <a:lnTo>
                    <a:pt x="0" y="0"/>
                  </a:lnTo>
                  <a:close/>
                </a:path>
              </a:pathLst>
            </a:custGeom>
            <a:blipFill>
              <a:blip r:embed="rId6"/>
              <a:stretch>
                <a:fillRect/>
              </a:stretch>
            </a:blipFill>
          </p:spPr>
          <p:txBody>
            <a:bodyPr/>
            <a:lstStyle/>
            <a:p>
              <a:endParaRPr lang="en-GB"/>
            </a:p>
          </p:txBody>
        </p:sp>
        <p:sp>
          <p:nvSpPr>
            <p:cNvPr id="9" name="Freeform 9">
              <a:extLst>
                <a:ext uri="{FF2B5EF4-FFF2-40B4-BE49-F238E27FC236}">
                  <a16:creationId xmlns:a16="http://schemas.microsoft.com/office/drawing/2014/main" id="{DD1B9269-66F2-A2D4-DA7C-2029DCB0F283}"/>
                </a:ext>
              </a:extLst>
            </p:cNvPr>
            <p:cNvSpPr/>
            <p:nvPr/>
          </p:nvSpPr>
          <p:spPr>
            <a:xfrm>
              <a:off x="5466082" y="0"/>
              <a:ext cx="4384357" cy="1096089"/>
            </a:xfrm>
            <a:custGeom>
              <a:avLst/>
              <a:gdLst/>
              <a:ahLst/>
              <a:cxnLst/>
              <a:rect l="l" t="t" r="r" b="b"/>
              <a:pathLst>
                <a:path w="4384357" h="1096089">
                  <a:moveTo>
                    <a:pt x="0" y="0"/>
                  </a:moveTo>
                  <a:lnTo>
                    <a:pt x="4384357" y="0"/>
                  </a:lnTo>
                  <a:lnTo>
                    <a:pt x="4384357" y="1096089"/>
                  </a:lnTo>
                  <a:lnTo>
                    <a:pt x="0" y="1096089"/>
                  </a:lnTo>
                  <a:lnTo>
                    <a:pt x="0" y="0"/>
                  </a:lnTo>
                  <a:close/>
                </a:path>
              </a:pathLst>
            </a:custGeom>
            <a:blipFill>
              <a:blip r:embed="rId7"/>
              <a:stretch>
                <a:fillRect/>
              </a:stretch>
            </a:blipFill>
          </p:spPr>
          <p:txBody>
            <a:bodyPr/>
            <a:lstStyle/>
            <a:p>
              <a:endParaRPr lang="en-GB"/>
            </a:p>
          </p:txBody>
        </p:sp>
      </p:grpSp>
      <p:sp>
        <p:nvSpPr>
          <p:cNvPr id="12" name="TextBox 11">
            <a:extLst>
              <a:ext uri="{FF2B5EF4-FFF2-40B4-BE49-F238E27FC236}">
                <a16:creationId xmlns:a16="http://schemas.microsoft.com/office/drawing/2014/main" id="{4A7DDE7A-4131-BA25-AC0C-655C8210AD8B}"/>
              </a:ext>
            </a:extLst>
          </p:cNvPr>
          <p:cNvSpPr txBox="1"/>
          <p:nvPr/>
        </p:nvSpPr>
        <p:spPr>
          <a:xfrm>
            <a:off x="269107" y="268544"/>
            <a:ext cx="11055185" cy="584775"/>
          </a:xfrm>
          <a:prstGeom prst="rect">
            <a:avLst/>
          </a:prstGeom>
          <a:noFill/>
        </p:spPr>
        <p:txBody>
          <a:bodyPr wrap="square" lIns="91440" tIns="45720" rIns="91440" bIns="45720" rtlCol="0" anchor="t">
            <a:spAutoFit/>
          </a:bodyPr>
          <a:lstStyle/>
          <a:p>
            <a:pPr algn="l"/>
            <a:r>
              <a:rPr lang="en-GB" sz="3200" b="1" dirty="0">
                <a:solidFill>
                  <a:schemeClr val="accent1"/>
                </a:solidFill>
                <a:latin typeface="Century Gothic Bold" panose="020B0702020202020204" pitchFamily="34" charset="0"/>
                <a:ea typeface="Calibri" panose="020F0502020204030204" pitchFamily="34" charset="0"/>
              </a:rPr>
              <a:t>Comparing Feedback by Age</a:t>
            </a:r>
            <a:endParaRPr lang="en-GB" sz="3200" b="1" dirty="0">
              <a:solidFill>
                <a:schemeClr val="accent1"/>
              </a:solidFill>
              <a:effectLst/>
              <a:latin typeface="Century Gothic Bold" panose="020B0702020202020204" pitchFamily="34" charset="0"/>
              <a:ea typeface="Calibri" panose="020F0502020204030204" pitchFamily="34" charset="0"/>
            </a:endParaRPr>
          </a:p>
        </p:txBody>
      </p:sp>
      <p:pic>
        <p:nvPicPr>
          <p:cNvPr id="11" name="Picture 10">
            <a:extLst>
              <a:ext uri="{FF2B5EF4-FFF2-40B4-BE49-F238E27FC236}">
                <a16:creationId xmlns:a16="http://schemas.microsoft.com/office/drawing/2014/main" id="{E3BA0D7D-8B5E-4D75-0638-F7F598CDF096}"/>
              </a:ext>
            </a:extLst>
          </p:cNvPr>
          <p:cNvPicPr>
            <a:picLocks noChangeAspect="1"/>
          </p:cNvPicPr>
          <p:nvPr/>
        </p:nvPicPr>
        <p:blipFill>
          <a:blip r:embed="rId8"/>
          <a:stretch>
            <a:fillRect/>
          </a:stretch>
        </p:blipFill>
        <p:spPr>
          <a:xfrm>
            <a:off x="272120" y="853319"/>
            <a:ext cx="5823880" cy="4882295"/>
          </a:xfrm>
          <a:prstGeom prst="rect">
            <a:avLst/>
          </a:prstGeom>
        </p:spPr>
      </p:pic>
      <p:sp>
        <p:nvSpPr>
          <p:cNvPr id="20" name="Oval 19">
            <a:extLst>
              <a:ext uri="{FF2B5EF4-FFF2-40B4-BE49-F238E27FC236}">
                <a16:creationId xmlns:a16="http://schemas.microsoft.com/office/drawing/2014/main" id="{910BC99D-4D9E-E640-977E-69548CE7C188}"/>
              </a:ext>
            </a:extLst>
          </p:cNvPr>
          <p:cNvSpPr/>
          <p:nvPr/>
        </p:nvSpPr>
        <p:spPr>
          <a:xfrm>
            <a:off x="1466950" y="1769703"/>
            <a:ext cx="652795" cy="90884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a:extLst>
              <a:ext uri="{FF2B5EF4-FFF2-40B4-BE49-F238E27FC236}">
                <a16:creationId xmlns:a16="http://schemas.microsoft.com/office/drawing/2014/main" id="{0C89F457-0252-0C29-2978-F81353EB4360}"/>
              </a:ext>
            </a:extLst>
          </p:cNvPr>
          <p:cNvSpPr/>
          <p:nvPr/>
        </p:nvSpPr>
        <p:spPr>
          <a:xfrm>
            <a:off x="3989217" y="1793886"/>
            <a:ext cx="676355" cy="176931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531C348C-E42E-1FFD-20EC-7AC6B4467F2E}"/>
              </a:ext>
            </a:extLst>
          </p:cNvPr>
          <p:cNvSpPr txBox="1"/>
          <p:nvPr/>
        </p:nvSpPr>
        <p:spPr>
          <a:xfrm>
            <a:off x="1551533" y="1424554"/>
            <a:ext cx="1158272" cy="369332"/>
          </a:xfrm>
          <a:prstGeom prst="rect">
            <a:avLst/>
          </a:prstGeom>
          <a:noFill/>
        </p:spPr>
        <p:txBody>
          <a:bodyPr wrap="square" rtlCol="0">
            <a:spAutoFit/>
          </a:bodyPr>
          <a:lstStyle/>
          <a:p>
            <a:r>
              <a:rPr lang="en-GB" sz="1050" dirty="0"/>
              <a:t>Non-Pharmacy</a:t>
            </a:r>
            <a:r>
              <a:rPr lang="en-GB" dirty="0"/>
              <a:t> </a:t>
            </a:r>
          </a:p>
        </p:txBody>
      </p:sp>
      <p:sp>
        <p:nvSpPr>
          <p:cNvPr id="14" name="TextBox 13">
            <a:extLst>
              <a:ext uri="{FF2B5EF4-FFF2-40B4-BE49-F238E27FC236}">
                <a16:creationId xmlns:a16="http://schemas.microsoft.com/office/drawing/2014/main" id="{706D9FD3-B74C-5CE9-B709-E3145068DF78}"/>
              </a:ext>
            </a:extLst>
          </p:cNvPr>
          <p:cNvSpPr txBox="1"/>
          <p:nvPr/>
        </p:nvSpPr>
        <p:spPr>
          <a:xfrm>
            <a:off x="4327394" y="1381752"/>
            <a:ext cx="1158272" cy="369332"/>
          </a:xfrm>
          <a:prstGeom prst="rect">
            <a:avLst/>
          </a:prstGeom>
          <a:noFill/>
        </p:spPr>
        <p:txBody>
          <a:bodyPr wrap="square" rtlCol="0">
            <a:spAutoFit/>
          </a:bodyPr>
          <a:lstStyle/>
          <a:p>
            <a:r>
              <a:rPr lang="en-GB" sz="1050" dirty="0"/>
              <a:t>Pharmacy</a:t>
            </a:r>
            <a:r>
              <a:rPr lang="en-GB" dirty="0"/>
              <a:t> </a:t>
            </a:r>
          </a:p>
        </p:txBody>
      </p:sp>
      <p:sp>
        <p:nvSpPr>
          <p:cNvPr id="15" name="TextBox 14">
            <a:extLst>
              <a:ext uri="{FF2B5EF4-FFF2-40B4-BE49-F238E27FC236}">
                <a16:creationId xmlns:a16="http://schemas.microsoft.com/office/drawing/2014/main" id="{1322B66B-D92E-D16B-5999-773605BF0F34}"/>
              </a:ext>
            </a:extLst>
          </p:cNvPr>
          <p:cNvSpPr txBox="1"/>
          <p:nvPr/>
        </p:nvSpPr>
        <p:spPr>
          <a:xfrm>
            <a:off x="6095998" y="1566418"/>
            <a:ext cx="5523345" cy="3108543"/>
          </a:xfrm>
          <a:prstGeom prst="rect">
            <a:avLst/>
          </a:prstGeom>
          <a:noFill/>
        </p:spPr>
        <p:txBody>
          <a:bodyPr wrap="square" rtlCol="0">
            <a:spAutoFit/>
          </a:bodyPr>
          <a:lstStyle/>
          <a:p>
            <a:pPr marL="285750" indent="-285750">
              <a:buFont typeface="Arial" panose="020B0604020202020204" pitchFamily="34" charset="0"/>
              <a:buChar char="•"/>
            </a:pPr>
            <a:r>
              <a:rPr lang="en-GB" sz="1400" dirty="0">
                <a:latin typeface="Poppins" panose="00000500000000000000" pitchFamily="2" charset="0"/>
                <a:cs typeface="Poppins" panose="00000500000000000000" pitchFamily="2" charset="0"/>
              </a:rPr>
              <a:t>Younger people were reporting more positive experiences with pharmacies when compared to older people. This is supported by comparison to feedback about other services, with this being a trend unique to Pharmacy Feedback.</a:t>
            </a:r>
          </a:p>
          <a:p>
            <a:pPr marL="285750" indent="-285750">
              <a:buFont typeface="Arial" panose="020B0604020202020204" pitchFamily="34" charset="0"/>
              <a:buChar char="•"/>
            </a:pPr>
            <a:endParaRPr lang="en-GB" sz="1400"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GB" sz="1400" dirty="0">
                <a:latin typeface="Poppins" panose="00000500000000000000" pitchFamily="2" charset="0"/>
                <a:cs typeface="Poppins" panose="00000500000000000000" pitchFamily="2" charset="0"/>
              </a:rPr>
              <a:t>Those aged 16-44 gave significantly more positive feedback for pharmacies, compared to other services (53% compared to 27%).</a:t>
            </a:r>
          </a:p>
          <a:p>
            <a:pPr marL="285750" indent="-285750">
              <a:buFont typeface="Arial" panose="020B0604020202020204" pitchFamily="34" charset="0"/>
              <a:buChar char="•"/>
            </a:pPr>
            <a:endParaRPr lang="en-GB" sz="1400"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GB" sz="1400" dirty="0">
                <a:latin typeface="Poppins" panose="00000500000000000000" pitchFamily="2" charset="0"/>
                <a:cs typeface="Poppins" panose="00000500000000000000" pitchFamily="2" charset="0"/>
              </a:rPr>
              <a:t>Those aged 45 and over have reported fewer positive experiences with pharmacies than other services (26% down to 17%), along with more negative feedback.</a:t>
            </a:r>
          </a:p>
          <a:p>
            <a:pPr marL="285750" indent="-285750">
              <a:buFont typeface="Arial" panose="020B0604020202020204" pitchFamily="34" charset="0"/>
              <a:buChar char="•"/>
            </a:pPr>
            <a:endParaRPr lang="en-GB" sz="1400"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488083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0131C-069F-B993-69E0-6764790A180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76B8247-2727-75B5-2389-78AC5F56D893}"/>
              </a:ext>
            </a:extLst>
          </p:cNvPr>
          <p:cNvGrpSpPr/>
          <p:nvPr/>
        </p:nvGrpSpPr>
        <p:grpSpPr>
          <a:xfrm>
            <a:off x="0" y="5874857"/>
            <a:ext cx="12192000" cy="997211"/>
            <a:chOff x="0" y="0"/>
            <a:chExt cx="4816593" cy="393960"/>
          </a:xfrm>
        </p:grpSpPr>
        <p:sp>
          <p:nvSpPr>
            <p:cNvPr id="3" name="Freeform 3">
              <a:extLst>
                <a:ext uri="{FF2B5EF4-FFF2-40B4-BE49-F238E27FC236}">
                  <a16:creationId xmlns:a16="http://schemas.microsoft.com/office/drawing/2014/main" id="{8AE6DF31-A341-2462-9779-39285E1C0D51}"/>
                </a:ext>
              </a:extLst>
            </p:cNvPr>
            <p:cNvSpPr/>
            <p:nvPr/>
          </p:nvSpPr>
          <p:spPr>
            <a:xfrm>
              <a:off x="0" y="0"/>
              <a:ext cx="4816592" cy="393960"/>
            </a:xfrm>
            <a:custGeom>
              <a:avLst/>
              <a:gdLst/>
              <a:ahLst/>
              <a:cxnLst/>
              <a:rect l="l" t="t" r="r" b="b"/>
              <a:pathLst>
                <a:path w="4816592" h="393960">
                  <a:moveTo>
                    <a:pt x="0" y="0"/>
                  </a:moveTo>
                  <a:lnTo>
                    <a:pt x="4816592" y="0"/>
                  </a:lnTo>
                  <a:lnTo>
                    <a:pt x="4816592" y="393960"/>
                  </a:lnTo>
                  <a:lnTo>
                    <a:pt x="0" y="393960"/>
                  </a:lnTo>
                  <a:close/>
                </a:path>
              </a:pathLst>
            </a:custGeom>
            <a:solidFill>
              <a:srgbClr val="195873"/>
            </a:solidFill>
          </p:spPr>
          <p:txBody>
            <a:bodyPr/>
            <a:lstStyle/>
            <a:p>
              <a:endParaRPr lang="en-GB"/>
            </a:p>
          </p:txBody>
        </p:sp>
        <p:sp>
          <p:nvSpPr>
            <p:cNvPr id="4" name="TextBox 4">
              <a:extLst>
                <a:ext uri="{FF2B5EF4-FFF2-40B4-BE49-F238E27FC236}">
                  <a16:creationId xmlns:a16="http://schemas.microsoft.com/office/drawing/2014/main" id="{085BE168-D0E3-F038-433F-491A19BF896E}"/>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p>
          </p:txBody>
        </p:sp>
      </p:grpSp>
      <p:sp>
        <p:nvSpPr>
          <p:cNvPr id="5" name="Freeform 5">
            <a:extLst>
              <a:ext uri="{FF2B5EF4-FFF2-40B4-BE49-F238E27FC236}">
                <a16:creationId xmlns:a16="http://schemas.microsoft.com/office/drawing/2014/main" id="{4682B758-D30B-C32A-1422-584DC53CB8CE}"/>
              </a:ext>
            </a:extLst>
          </p:cNvPr>
          <p:cNvSpPr/>
          <p:nvPr/>
        </p:nvSpPr>
        <p:spPr>
          <a:xfrm>
            <a:off x="10329549" y="6118722"/>
            <a:ext cx="1885657" cy="739278"/>
          </a:xfrm>
          <a:custGeom>
            <a:avLst/>
            <a:gdLst/>
            <a:ahLst/>
            <a:cxnLst/>
            <a:rect l="l" t="t" r="r" b="b"/>
            <a:pathLst>
              <a:path w="2828486" h="1108917">
                <a:moveTo>
                  <a:pt x="0" y="0"/>
                </a:moveTo>
                <a:lnTo>
                  <a:pt x="2828486" y="0"/>
                </a:lnTo>
                <a:lnTo>
                  <a:pt x="2828486" y="1108917"/>
                </a:lnTo>
                <a:lnTo>
                  <a:pt x="0" y="1108917"/>
                </a:lnTo>
                <a:lnTo>
                  <a:pt x="0" y="0"/>
                </a:lnTo>
                <a:close/>
              </a:path>
            </a:pathLst>
          </a:custGeom>
          <a:blipFill>
            <a:blip r:embed="rId2">
              <a:extLst>
                <a:ext uri="{96DAC541-7B7A-43D3-8B79-37D633B846F1}">
                  <asvg:svgBlip xmlns:asvg="http://schemas.microsoft.com/office/drawing/2016/SVG/main" r:embed="rId3"/>
                </a:ext>
              </a:extLst>
            </a:blip>
            <a:stretch>
              <a:fillRect r="-38738" b="-76938"/>
            </a:stretch>
          </a:blipFill>
        </p:spPr>
        <p:txBody>
          <a:bodyPr/>
          <a:lstStyle/>
          <a:p>
            <a:endParaRPr lang="en-GB"/>
          </a:p>
        </p:txBody>
      </p:sp>
      <p:sp>
        <p:nvSpPr>
          <p:cNvPr id="6" name="Freeform 6">
            <a:extLst>
              <a:ext uri="{FF2B5EF4-FFF2-40B4-BE49-F238E27FC236}">
                <a16:creationId xmlns:a16="http://schemas.microsoft.com/office/drawing/2014/main" id="{7199BA8A-F2B4-D608-D16B-017B8232BC54}"/>
              </a:ext>
            </a:extLst>
          </p:cNvPr>
          <p:cNvSpPr/>
          <p:nvPr/>
        </p:nvSpPr>
        <p:spPr>
          <a:xfrm rot="-5400000">
            <a:off x="10960585" y="5603379"/>
            <a:ext cx="1618329" cy="890914"/>
          </a:xfrm>
          <a:custGeom>
            <a:avLst/>
            <a:gdLst/>
            <a:ahLst/>
            <a:cxnLst/>
            <a:rect l="l" t="t" r="r" b="b"/>
            <a:pathLst>
              <a:path w="2427493" h="1336371">
                <a:moveTo>
                  <a:pt x="0" y="0"/>
                </a:moveTo>
                <a:lnTo>
                  <a:pt x="2427493" y="0"/>
                </a:lnTo>
                <a:lnTo>
                  <a:pt x="2427493" y="1336371"/>
                </a:lnTo>
                <a:lnTo>
                  <a:pt x="0" y="1336371"/>
                </a:lnTo>
                <a:lnTo>
                  <a:pt x="0" y="0"/>
                </a:lnTo>
                <a:close/>
              </a:path>
            </a:pathLst>
          </a:custGeom>
          <a:blipFill>
            <a:blip r:embed="rId4">
              <a:extLst>
                <a:ext uri="{96DAC541-7B7A-43D3-8B79-37D633B846F1}">
                  <asvg:svgBlip xmlns:asvg="http://schemas.microsoft.com/office/drawing/2016/SVG/main" r:embed="rId5"/>
                </a:ext>
              </a:extLst>
            </a:blip>
            <a:stretch>
              <a:fillRect l="-60340" b="-45628"/>
            </a:stretch>
          </a:blipFill>
        </p:spPr>
        <p:txBody>
          <a:bodyPr/>
          <a:lstStyle/>
          <a:p>
            <a:endParaRPr lang="en-GB"/>
          </a:p>
        </p:txBody>
      </p:sp>
      <p:grpSp>
        <p:nvGrpSpPr>
          <p:cNvPr id="7" name="Group 7">
            <a:extLst>
              <a:ext uri="{FF2B5EF4-FFF2-40B4-BE49-F238E27FC236}">
                <a16:creationId xmlns:a16="http://schemas.microsoft.com/office/drawing/2014/main" id="{567249DB-3D5E-BE17-8B02-AA6F3B4B7928}"/>
              </a:ext>
            </a:extLst>
          </p:cNvPr>
          <p:cNvGrpSpPr/>
          <p:nvPr/>
        </p:nvGrpSpPr>
        <p:grpSpPr>
          <a:xfrm>
            <a:off x="269107" y="6118722"/>
            <a:ext cx="4925219" cy="548045"/>
            <a:chOff x="0" y="0"/>
            <a:chExt cx="9850439" cy="1096089"/>
          </a:xfrm>
        </p:grpSpPr>
        <p:sp>
          <p:nvSpPr>
            <p:cNvPr id="8" name="Freeform 8">
              <a:extLst>
                <a:ext uri="{FF2B5EF4-FFF2-40B4-BE49-F238E27FC236}">
                  <a16:creationId xmlns:a16="http://schemas.microsoft.com/office/drawing/2014/main" id="{2219E90D-7967-CBDA-09D6-3B515968266D}"/>
                </a:ext>
              </a:extLst>
            </p:cNvPr>
            <p:cNvSpPr/>
            <p:nvPr/>
          </p:nvSpPr>
          <p:spPr>
            <a:xfrm>
              <a:off x="0" y="55216"/>
              <a:ext cx="4541993" cy="1040873"/>
            </a:xfrm>
            <a:custGeom>
              <a:avLst/>
              <a:gdLst/>
              <a:ahLst/>
              <a:cxnLst/>
              <a:rect l="l" t="t" r="r" b="b"/>
              <a:pathLst>
                <a:path w="4541993" h="1040873">
                  <a:moveTo>
                    <a:pt x="0" y="0"/>
                  </a:moveTo>
                  <a:lnTo>
                    <a:pt x="4541993" y="0"/>
                  </a:lnTo>
                  <a:lnTo>
                    <a:pt x="4541993" y="1040873"/>
                  </a:lnTo>
                  <a:lnTo>
                    <a:pt x="0" y="1040873"/>
                  </a:lnTo>
                  <a:lnTo>
                    <a:pt x="0" y="0"/>
                  </a:lnTo>
                  <a:close/>
                </a:path>
              </a:pathLst>
            </a:custGeom>
            <a:blipFill>
              <a:blip r:embed="rId6"/>
              <a:stretch>
                <a:fillRect/>
              </a:stretch>
            </a:blipFill>
          </p:spPr>
          <p:txBody>
            <a:bodyPr/>
            <a:lstStyle/>
            <a:p>
              <a:endParaRPr lang="en-GB"/>
            </a:p>
          </p:txBody>
        </p:sp>
        <p:sp>
          <p:nvSpPr>
            <p:cNvPr id="9" name="Freeform 9">
              <a:extLst>
                <a:ext uri="{FF2B5EF4-FFF2-40B4-BE49-F238E27FC236}">
                  <a16:creationId xmlns:a16="http://schemas.microsoft.com/office/drawing/2014/main" id="{D1975973-542D-BBB0-1993-FABE287BDB54}"/>
                </a:ext>
              </a:extLst>
            </p:cNvPr>
            <p:cNvSpPr/>
            <p:nvPr/>
          </p:nvSpPr>
          <p:spPr>
            <a:xfrm>
              <a:off x="5466082" y="0"/>
              <a:ext cx="4384357" cy="1096089"/>
            </a:xfrm>
            <a:custGeom>
              <a:avLst/>
              <a:gdLst/>
              <a:ahLst/>
              <a:cxnLst/>
              <a:rect l="l" t="t" r="r" b="b"/>
              <a:pathLst>
                <a:path w="4384357" h="1096089">
                  <a:moveTo>
                    <a:pt x="0" y="0"/>
                  </a:moveTo>
                  <a:lnTo>
                    <a:pt x="4384357" y="0"/>
                  </a:lnTo>
                  <a:lnTo>
                    <a:pt x="4384357" y="1096089"/>
                  </a:lnTo>
                  <a:lnTo>
                    <a:pt x="0" y="1096089"/>
                  </a:lnTo>
                  <a:lnTo>
                    <a:pt x="0" y="0"/>
                  </a:lnTo>
                  <a:close/>
                </a:path>
              </a:pathLst>
            </a:custGeom>
            <a:blipFill>
              <a:blip r:embed="rId7"/>
              <a:stretch>
                <a:fillRect/>
              </a:stretch>
            </a:blipFill>
          </p:spPr>
          <p:txBody>
            <a:bodyPr/>
            <a:lstStyle/>
            <a:p>
              <a:endParaRPr lang="en-GB"/>
            </a:p>
          </p:txBody>
        </p:sp>
      </p:grpSp>
      <p:sp>
        <p:nvSpPr>
          <p:cNvPr id="11" name="TextBox 10">
            <a:extLst>
              <a:ext uri="{FF2B5EF4-FFF2-40B4-BE49-F238E27FC236}">
                <a16:creationId xmlns:a16="http://schemas.microsoft.com/office/drawing/2014/main" id="{85DCE003-DC93-191E-8B61-8ACF4BD369E0}"/>
              </a:ext>
            </a:extLst>
          </p:cNvPr>
          <p:cNvSpPr txBox="1"/>
          <p:nvPr/>
        </p:nvSpPr>
        <p:spPr>
          <a:xfrm>
            <a:off x="167761" y="196488"/>
            <a:ext cx="11055185" cy="584775"/>
          </a:xfrm>
          <a:prstGeom prst="rect">
            <a:avLst/>
          </a:prstGeom>
          <a:noFill/>
        </p:spPr>
        <p:txBody>
          <a:bodyPr wrap="square" lIns="91440" tIns="45720" rIns="91440" bIns="45720" rtlCol="0" anchor="t">
            <a:spAutoFit/>
          </a:bodyPr>
          <a:lstStyle/>
          <a:p>
            <a:pPr algn="l"/>
            <a:r>
              <a:rPr lang="en-GB" sz="3200" b="1" dirty="0">
                <a:solidFill>
                  <a:schemeClr val="accent1"/>
                </a:solidFill>
                <a:effectLst/>
                <a:latin typeface="Century Gothic Bold" panose="020B0702020202020204" pitchFamily="34" charset="0"/>
                <a:ea typeface="Calibri" panose="020F0502020204030204" pitchFamily="34" charset="0"/>
              </a:rPr>
              <a:t>Overall findings</a:t>
            </a:r>
          </a:p>
        </p:txBody>
      </p:sp>
      <p:sp>
        <p:nvSpPr>
          <p:cNvPr id="13" name="TextBox 12">
            <a:extLst>
              <a:ext uri="{FF2B5EF4-FFF2-40B4-BE49-F238E27FC236}">
                <a16:creationId xmlns:a16="http://schemas.microsoft.com/office/drawing/2014/main" id="{3C7C8C3D-80D5-6C77-1D6E-5EDEA3FA85CE}"/>
              </a:ext>
            </a:extLst>
          </p:cNvPr>
          <p:cNvSpPr txBox="1"/>
          <p:nvPr/>
        </p:nvSpPr>
        <p:spPr>
          <a:xfrm>
            <a:off x="167761" y="912014"/>
            <a:ext cx="11662289" cy="4524315"/>
          </a:xfrm>
          <a:prstGeom prst="rect">
            <a:avLst/>
          </a:prstGeom>
          <a:noFill/>
        </p:spPr>
        <p:txBody>
          <a:bodyPr wrap="square">
            <a:spAutoFit/>
          </a:bodyPr>
          <a:lstStyle/>
          <a:p>
            <a:pPr marL="266700" indent="-266700" algn="l">
              <a:buFont typeface="Arial" panose="020B0604020202020204" pitchFamily="34" charset="0"/>
              <a:buChar char="•"/>
            </a:pPr>
            <a:r>
              <a:rPr lang="en-GB" sz="1600" b="0" i="0" dirty="0">
                <a:solidFill>
                  <a:srgbClr val="252423"/>
                </a:solidFill>
                <a:effectLst/>
                <a:latin typeface="Poppins" panose="00000500000000000000" pitchFamily="2" charset="0"/>
                <a:cs typeface="Poppins" panose="00000500000000000000" pitchFamily="2" charset="0"/>
              </a:rPr>
              <a:t>Women had significantly more positive experiences with pharmacies than men (41% compared to 11%), particularly those aged 25–34. </a:t>
            </a:r>
          </a:p>
          <a:p>
            <a:pPr marL="266700" indent="-266700" algn="l">
              <a:buFont typeface="Arial" panose="020B0604020202020204" pitchFamily="34" charset="0"/>
              <a:buChar char="•"/>
            </a:pPr>
            <a:endParaRPr lang="en-GB" sz="1600" b="0" i="0" dirty="0">
              <a:solidFill>
                <a:srgbClr val="252423"/>
              </a:solidFill>
              <a:effectLst/>
              <a:latin typeface="Poppins" panose="00000500000000000000" pitchFamily="2" charset="0"/>
              <a:cs typeface="Poppins" panose="00000500000000000000" pitchFamily="2" charset="0"/>
            </a:endParaRPr>
          </a:p>
          <a:p>
            <a:pPr marL="266700" indent="-266700" algn="l">
              <a:buFont typeface="Arial" panose="020B0604020202020204" pitchFamily="34" charset="0"/>
              <a:buChar char="•"/>
            </a:pPr>
            <a:r>
              <a:rPr lang="en-GB" sz="1600" b="0" i="0" dirty="0">
                <a:solidFill>
                  <a:srgbClr val="252423"/>
                </a:solidFill>
                <a:effectLst/>
                <a:latin typeface="Poppins" panose="00000500000000000000" pitchFamily="2" charset="0"/>
                <a:cs typeface="Poppins" panose="00000500000000000000" pitchFamily="2" charset="0"/>
              </a:rPr>
              <a:t>Pharmacy feedback was slightly more positive than feedback about other services (32% compared to 27%). </a:t>
            </a:r>
          </a:p>
          <a:p>
            <a:pPr marL="266700" indent="-266700" algn="l">
              <a:buFont typeface="Arial" panose="020B0604020202020204" pitchFamily="34" charset="0"/>
              <a:buChar char="•"/>
            </a:pPr>
            <a:endParaRPr lang="en-GB" sz="1600" dirty="0">
              <a:solidFill>
                <a:srgbClr val="252423"/>
              </a:solidFill>
              <a:latin typeface="Poppins" panose="00000500000000000000" pitchFamily="2" charset="0"/>
              <a:cs typeface="Poppins" panose="00000500000000000000" pitchFamily="2" charset="0"/>
            </a:endParaRPr>
          </a:p>
          <a:p>
            <a:pPr marL="895350" lvl="2" indent="-285750" algn="l">
              <a:buFont typeface="Courier New" panose="02070309020205020404" pitchFamily="49" charset="0"/>
              <a:buChar char="o"/>
            </a:pPr>
            <a:r>
              <a:rPr lang="en-GB" sz="1600" b="0" i="0" dirty="0">
                <a:solidFill>
                  <a:srgbClr val="252423"/>
                </a:solidFill>
                <a:effectLst/>
                <a:latin typeface="Poppins" panose="00000500000000000000" pitchFamily="2" charset="0"/>
                <a:cs typeface="Poppins" panose="00000500000000000000" pitchFamily="2" charset="0"/>
              </a:rPr>
              <a:t>This was the case whether the people </a:t>
            </a:r>
            <a:r>
              <a:rPr lang="en-GB" sz="1600" dirty="0">
                <a:solidFill>
                  <a:srgbClr val="252423"/>
                </a:solidFill>
                <a:latin typeface="Poppins" panose="00000500000000000000" pitchFamily="2" charset="0"/>
                <a:cs typeface="Poppins" panose="00000500000000000000" pitchFamily="2" charset="0"/>
              </a:rPr>
              <a:t>who gave the feedback </a:t>
            </a:r>
            <a:r>
              <a:rPr lang="en-GB" sz="1600" b="0" i="0" dirty="0">
                <a:solidFill>
                  <a:srgbClr val="252423"/>
                </a:solidFill>
                <a:effectLst/>
                <a:latin typeface="Poppins" panose="00000500000000000000" pitchFamily="2" charset="0"/>
                <a:cs typeface="Poppins" panose="00000500000000000000" pitchFamily="2" charset="0"/>
              </a:rPr>
              <a:t>consider themselves disabled or not.</a:t>
            </a:r>
          </a:p>
          <a:p>
            <a:pPr marL="266700" indent="-266700" algn="l">
              <a:buFont typeface="Arial" panose="020B0604020202020204" pitchFamily="34" charset="0"/>
              <a:buChar char="•"/>
            </a:pPr>
            <a:endParaRPr lang="en-GB" sz="1600" b="0" i="0" dirty="0">
              <a:solidFill>
                <a:srgbClr val="252423"/>
              </a:solidFill>
              <a:effectLst/>
              <a:latin typeface="Poppins" panose="00000500000000000000" pitchFamily="2" charset="0"/>
              <a:cs typeface="Poppins" panose="00000500000000000000" pitchFamily="2" charset="0"/>
            </a:endParaRPr>
          </a:p>
          <a:p>
            <a:pPr marL="266700" indent="-266700" algn="l">
              <a:buFont typeface="Arial" panose="020B0604020202020204" pitchFamily="34" charset="0"/>
              <a:buChar char="•"/>
            </a:pPr>
            <a:r>
              <a:rPr lang="en-GB" sz="1600" b="0" i="0" dirty="0">
                <a:solidFill>
                  <a:srgbClr val="252423"/>
                </a:solidFill>
                <a:effectLst/>
                <a:latin typeface="Poppins" panose="00000500000000000000" pitchFamily="2" charset="0"/>
                <a:cs typeface="Poppins" panose="00000500000000000000" pitchFamily="2" charset="0"/>
              </a:rPr>
              <a:t>Women had much more positive experiences with pharmacies compared to other services </a:t>
            </a:r>
            <a:r>
              <a:rPr lang="en-GB" sz="1600" dirty="0">
                <a:solidFill>
                  <a:srgbClr val="252423"/>
                </a:solidFill>
                <a:latin typeface="Poppins" panose="00000500000000000000" pitchFamily="2" charset="0"/>
                <a:cs typeface="Poppins" panose="00000500000000000000" pitchFamily="2" charset="0"/>
              </a:rPr>
              <a:t>(41% compared to 26%).</a:t>
            </a:r>
            <a:endParaRPr lang="en-GB" sz="1600" b="0" i="0" dirty="0">
              <a:solidFill>
                <a:srgbClr val="252423"/>
              </a:solidFill>
              <a:effectLst/>
              <a:latin typeface="Poppins" panose="00000500000000000000" pitchFamily="2" charset="0"/>
              <a:cs typeface="Poppins" panose="00000500000000000000" pitchFamily="2" charset="0"/>
            </a:endParaRPr>
          </a:p>
          <a:p>
            <a:pPr marL="266700" indent="-266700" algn="l">
              <a:buFont typeface="Arial" panose="020B0604020202020204" pitchFamily="34" charset="0"/>
              <a:buChar char="•"/>
            </a:pPr>
            <a:endParaRPr lang="en-GB" sz="1600" b="0" i="0" dirty="0">
              <a:solidFill>
                <a:srgbClr val="252423"/>
              </a:solidFill>
              <a:effectLst/>
              <a:latin typeface="Poppins" panose="00000500000000000000" pitchFamily="2" charset="0"/>
              <a:cs typeface="Poppins" panose="00000500000000000000" pitchFamily="2" charset="0"/>
            </a:endParaRPr>
          </a:p>
          <a:p>
            <a:pPr marL="266700" indent="-266700" algn="l">
              <a:buFont typeface="Arial" panose="020B0604020202020204" pitchFamily="34" charset="0"/>
              <a:buChar char="•"/>
            </a:pPr>
            <a:r>
              <a:rPr lang="en-GB" sz="1600" b="0" i="0" dirty="0">
                <a:solidFill>
                  <a:srgbClr val="252423"/>
                </a:solidFill>
                <a:effectLst/>
                <a:latin typeface="Poppins" panose="00000500000000000000" pitchFamily="2" charset="0"/>
                <a:cs typeface="Poppins" panose="00000500000000000000" pitchFamily="2" charset="0"/>
              </a:rPr>
              <a:t>Conversely, men reported more negative experiences with pharmacies than other services (78% compared to 57%). The strength of this finding is, however, limited by the </a:t>
            </a:r>
            <a:r>
              <a:rPr lang="en-GB" sz="1600" dirty="0">
                <a:solidFill>
                  <a:srgbClr val="252423"/>
                </a:solidFill>
                <a:latin typeface="Poppins" panose="00000500000000000000" pitchFamily="2" charset="0"/>
                <a:cs typeface="Poppins" panose="00000500000000000000" pitchFamily="2" charset="0"/>
              </a:rPr>
              <a:t>quantity of feedback </a:t>
            </a:r>
            <a:r>
              <a:rPr lang="en-GB" sz="1600" b="0" i="0" dirty="0">
                <a:solidFill>
                  <a:srgbClr val="252423"/>
                </a:solidFill>
                <a:effectLst/>
                <a:latin typeface="Poppins" panose="00000500000000000000" pitchFamily="2" charset="0"/>
                <a:cs typeface="Poppins" panose="00000500000000000000" pitchFamily="2" charset="0"/>
              </a:rPr>
              <a:t>from men about pharmacies. </a:t>
            </a:r>
          </a:p>
          <a:p>
            <a:pPr marL="266700" indent="-266700" algn="l">
              <a:buFont typeface="Arial" panose="020B0604020202020204" pitchFamily="34" charset="0"/>
              <a:buChar char="•"/>
            </a:pPr>
            <a:endParaRPr lang="en-GB" sz="1600" b="0" i="0" dirty="0">
              <a:solidFill>
                <a:srgbClr val="252423"/>
              </a:solidFill>
              <a:effectLst/>
              <a:latin typeface="Poppins" panose="00000500000000000000" pitchFamily="2" charset="0"/>
              <a:cs typeface="Poppins" panose="00000500000000000000" pitchFamily="2" charset="0"/>
            </a:endParaRPr>
          </a:p>
          <a:p>
            <a:pPr marL="266700" indent="-266700" algn="l">
              <a:buFont typeface="Arial" panose="020B0604020202020204" pitchFamily="34" charset="0"/>
              <a:buChar char="•"/>
            </a:pPr>
            <a:r>
              <a:rPr lang="en-GB" sz="1600" b="0" i="0" dirty="0">
                <a:solidFill>
                  <a:srgbClr val="252423"/>
                </a:solidFill>
                <a:effectLst/>
                <a:latin typeface="Poppins" panose="00000500000000000000" pitchFamily="2" charset="0"/>
                <a:cs typeface="Poppins" panose="00000500000000000000" pitchFamily="2" charset="0"/>
              </a:rPr>
              <a:t>Younger people had more positive experiences than older </a:t>
            </a:r>
            <a:r>
              <a:rPr lang="en-GB" sz="1600" dirty="0">
                <a:solidFill>
                  <a:srgbClr val="252423"/>
                </a:solidFill>
                <a:latin typeface="Poppins" panose="00000500000000000000" pitchFamily="2" charset="0"/>
                <a:cs typeface="Poppins" panose="00000500000000000000" pitchFamily="2" charset="0"/>
              </a:rPr>
              <a:t>people</a:t>
            </a:r>
            <a:r>
              <a:rPr lang="en-GB" sz="1600" b="0" i="0" dirty="0">
                <a:solidFill>
                  <a:srgbClr val="252423"/>
                </a:solidFill>
                <a:effectLst/>
                <a:latin typeface="Poppins" panose="00000500000000000000" pitchFamily="2" charset="0"/>
                <a:cs typeface="Poppins" panose="00000500000000000000" pitchFamily="2" charset="0"/>
              </a:rPr>
              <a:t>. Those aged 16–44 gave significantly more positive feedback about pharmacies </a:t>
            </a:r>
            <a:r>
              <a:rPr lang="en-GB" sz="1600" dirty="0">
                <a:solidFill>
                  <a:srgbClr val="252423"/>
                </a:solidFill>
                <a:latin typeface="Poppins" panose="00000500000000000000" pitchFamily="2" charset="0"/>
                <a:cs typeface="Poppins" panose="00000500000000000000" pitchFamily="2" charset="0"/>
              </a:rPr>
              <a:t>than other services </a:t>
            </a:r>
            <a:r>
              <a:rPr lang="en-GB" sz="1600" b="0" i="0" dirty="0">
                <a:solidFill>
                  <a:srgbClr val="252423"/>
                </a:solidFill>
                <a:effectLst/>
                <a:latin typeface="Poppins" panose="00000500000000000000" pitchFamily="2" charset="0"/>
                <a:cs typeface="Poppins" panose="00000500000000000000" pitchFamily="2" charset="0"/>
              </a:rPr>
              <a:t>(53% compared to 27%), whereas people aged 45 and over gave slightly more negative feedback about pharmacies than other services (67% compared to 62%). This </a:t>
            </a:r>
            <a:r>
              <a:rPr lang="en-GB" sz="1600" dirty="0">
                <a:solidFill>
                  <a:srgbClr val="252423"/>
                </a:solidFill>
                <a:latin typeface="Poppins" panose="00000500000000000000" pitchFamily="2" charset="0"/>
                <a:cs typeface="Poppins" panose="00000500000000000000" pitchFamily="2" charset="0"/>
              </a:rPr>
              <a:t>may suggest improvements are needed so that older patients can access Pharmacy First successfully. </a:t>
            </a:r>
            <a:endParaRPr lang="en-GB" sz="1600" b="0" i="0" dirty="0">
              <a:solidFill>
                <a:srgbClr val="252423"/>
              </a:solidFill>
              <a:effectLst/>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4167478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796A3-CE4B-419A-B73C-FBA040C981B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64272FF-7F6E-3DC4-F5F8-808A8A4B9452}"/>
              </a:ext>
            </a:extLst>
          </p:cNvPr>
          <p:cNvGrpSpPr/>
          <p:nvPr/>
        </p:nvGrpSpPr>
        <p:grpSpPr>
          <a:xfrm>
            <a:off x="0" y="5874857"/>
            <a:ext cx="12192000" cy="997211"/>
            <a:chOff x="0" y="0"/>
            <a:chExt cx="4816593" cy="393960"/>
          </a:xfrm>
        </p:grpSpPr>
        <p:sp>
          <p:nvSpPr>
            <p:cNvPr id="3" name="Freeform 3">
              <a:extLst>
                <a:ext uri="{FF2B5EF4-FFF2-40B4-BE49-F238E27FC236}">
                  <a16:creationId xmlns:a16="http://schemas.microsoft.com/office/drawing/2014/main" id="{CD150089-BCE2-2F54-CD3E-A6B38DAE9979}"/>
                </a:ext>
              </a:extLst>
            </p:cNvPr>
            <p:cNvSpPr/>
            <p:nvPr/>
          </p:nvSpPr>
          <p:spPr>
            <a:xfrm>
              <a:off x="0" y="0"/>
              <a:ext cx="4816592" cy="393960"/>
            </a:xfrm>
            <a:custGeom>
              <a:avLst/>
              <a:gdLst/>
              <a:ahLst/>
              <a:cxnLst/>
              <a:rect l="l" t="t" r="r" b="b"/>
              <a:pathLst>
                <a:path w="4816592" h="393960">
                  <a:moveTo>
                    <a:pt x="0" y="0"/>
                  </a:moveTo>
                  <a:lnTo>
                    <a:pt x="4816592" y="0"/>
                  </a:lnTo>
                  <a:lnTo>
                    <a:pt x="4816592" y="393960"/>
                  </a:lnTo>
                  <a:lnTo>
                    <a:pt x="0" y="393960"/>
                  </a:lnTo>
                  <a:close/>
                </a:path>
              </a:pathLst>
            </a:custGeom>
            <a:solidFill>
              <a:srgbClr val="195873"/>
            </a:solidFill>
          </p:spPr>
          <p:txBody>
            <a:bodyPr/>
            <a:lstStyle/>
            <a:p>
              <a:endParaRPr lang="en-GB"/>
            </a:p>
          </p:txBody>
        </p:sp>
        <p:sp>
          <p:nvSpPr>
            <p:cNvPr id="4" name="TextBox 4">
              <a:extLst>
                <a:ext uri="{FF2B5EF4-FFF2-40B4-BE49-F238E27FC236}">
                  <a16:creationId xmlns:a16="http://schemas.microsoft.com/office/drawing/2014/main" id="{BAF95E7F-B601-0F8C-2C73-95390EE84A04}"/>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p>
          </p:txBody>
        </p:sp>
      </p:grpSp>
      <p:sp>
        <p:nvSpPr>
          <p:cNvPr id="5" name="Freeform 5">
            <a:extLst>
              <a:ext uri="{FF2B5EF4-FFF2-40B4-BE49-F238E27FC236}">
                <a16:creationId xmlns:a16="http://schemas.microsoft.com/office/drawing/2014/main" id="{F35C7399-0325-3769-17A1-95C4B1475D0A}"/>
              </a:ext>
            </a:extLst>
          </p:cNvPr>
          <p:cNvSpPr/>
          <p:nvPr/>
        </p:nvSpPr>
        <p:spPr>
          <a:xfrm>
            <a:off x="10329549" y="6118722"/>
            <a:ext cx="1885657" cy="739278"/>
          </a:xfrm>
          <a:custGeom>
            <a:avLst/>
            <a:gdLst/>
            <a:ahLst/>
            <a:cxnLst/>
            <a:rect l="l" t="t" r="r" b="b"/>
            <a:pathLst>
              <a:path w="2828486" h="1108917">
                <a:moveTo>
                  <a:pt x="0" y="0"/>
                </a:moveTo>
                <a:lnTo>
                  <a:pt x="2828486" y="0"/>
                </a:lnTo>
                <a:lnTo>
                  <a:pt x="2828486" y="1108917"/>
                </a:lnTo>
                <a:lnTo>
                  <a:pt x="0" y="1108917"/>
                </a:lnTo>
                <a:lnTo>
                  <a:pt x="0" y="0"/>
                </a:lnTo>
                <a:close/>
              </a:path>
            </a:pathLst>
          </a:custGeom>
          <a:blipFill>
            <a:blip r:embed="rId2">
              <a:extLst>
                <a:ext uri="{96DAC541-7B7A-43D3-8B79-37D633B846F1}">
                  <asvg:svgBlip xmlns:asvg="http://schemas.microsoft.com/office/drawing/2016/SVG/main" r:embed="rId3"/>
                </a:ext>
              </a:extLst>
            </a:blip>
            <a:stretch>
              <a:fillRect r="-38738" b="-76938"/>
            </a:stretch>
          </a:blipFill>
        </p:spPr>
        <p:txBody>
          <a:bodyPr/>
          <a:lstStyle/>
          <a:p>
            <a:endParaRPr lang="en-GB"/>
          </a:p>
        </p:txBody>
      </p:sp>
      <p:sp>
        <p:nvSpPr>
          <p:cNvPr id="6" name="Freeform 6">
            <a:extLst>
              <a:ext uri="{FF2B5EF4-FFF2-40B4-BE49-F238E27FC236}">
                <a16:creationId xmlns:a16="http://schemas.microsoft.com/office/drawing/2014/main" id="{7DB60018-E9D9-8192-B22D-A5BE9AE7F926}"/>
              </a:ext>
            </a:extLst>
          </p:cNvPr>
          <p:cNvSpPr/>
          <p:nvPr/>
        </p:nvSpPr>
        <p:spPr>
          <a:xfrm rot="-5400000">
            <a:off x="10960585" y="5603379"/>
            <a:ext cx="1618329" cy="890914"/>
          </a:xfrm>
          <a:custGeom>
            <a:avLst/>
            <a:gdLst/>
            <a:ahLst/>
            <a:cxnLst/>
            <a:rect l="l" t="t" r="r" b="b"/>
            <a:pathLst>
              <a:path w="2427493" h="1336371">
                <a:moveTo>
                  <a:pt x="0" y="0"/>
                </a:moveTo>
                <a:lnTo>
                  <a:pt x="2427493" y="0"/>
                </a:lnTo>
                <a:lnTo>
                  <a:pt x="2427493" y="1336371"/>
                </a:lnTo>
                <a:lnTo>
                  <a:pt x="0" y="1336371"/>
                </a:lnTo>
                <a:lnTo>
                  <a:pt x="0" y="0"/>
                </a:lnTo>
                <a:close/>
              </a:path>
            </a:pathLst>
          </a:custGeom>
          <a:blipFill>
            <a:blip r:embed="rId4">
              <a:extLst>
                <a:ext uri="{96DAC541-7B7A-43D3-8B79-37D633B846F1}">
                  <asvg:svgBlip xmlns:asvg="http://schemas.microsoft.com/office/drawing/2016/SVG/main" r:embed="rId5"/>
                </a:ext>
              </a:extLst>
            </a:blip>
            <a:stretch>
              <a:fillRect l="-60340" b="-45628"/>
            </a:stretch>
          </a:blipFill>
        </p:spPr>
        <p:txBody>
          <a:bodyPr/>
          <a:lstStyle/>
          <a:p>
            <a:endParaRPr lang="en-GB"/>
          </a:p>
        </p:txBody>
      </p:sp>
      <p:grpSp>
        <p:nvGrpSpPr>
          <p:cNvPr id="7" name="Group 7">
            <a:extLst>
              <a:ext uri="{FF2B5EF4-FFF2-40B4-BE49-F238E27FC236}">
                <a16:creationId xmlns:a16="http://schemas.microsoft.com/office/drawing/2014/main" id="{10E20817-096E-4A3D-4B6A-1D83F265767F}"/>
              </a:ext>
            </a:extLst>
          </p:cNvPr>
          <p:cNvGrpSpPr/>
          <p:nvPr/>
        </p:nvGrpSpPr>
        <p:grpSpPr>
          <a:xfrm>
            <a:off x="269107" y="6118722"/>
            <a:ext cx="4925219" cy="548045"/>
            <a:chOff x="0" y="0"/>
            <a:chExt cx="9850439" cy="1096089"/>
          </a:xfrm>
        </p:grpSpPr>
        <p:sp>
          <p:nvSpPr>
            <p:cNvPr id="8" name="Freeform 8">
              <a:extLst>
                <a:ext uri="{FF2B5EF4-FFF2-40B4-BE49-F238E27FC236}">
                  <a16:creationId xmlns:a16="http://schemas.microsoft.com/office/drawing/2014/main" id="{AE0C8B2F-7D09-BFEF-84F2-FB35BC114BB5}"/>
                </a:ext>
              </a:extLst>
            </p:cNvPr>
            <p:cNvSpPr/>
            <p:nvPr/>
          </p:nvSpPr>
          <p:spPr>
            <a:xfrm>
              <a:off x="0" y="55216"/>
              <a:ext cx="4541993" cy="1040873"/>
            </a:xfrm>
            <a:custGeom>
              <a:avLst/>
              <a:gdLst/>
              <a:ahLst/>
              <a:cxnLst/>
              <a:rect l="l" t="t" r="r" b="b"/>
              <a:pathLst>
                <a:path w="4541993" h="1040873">
                  <a:moveTo>
                    <a:pt x="0" y="0"/>
                  </a:moveTo>
                  <a:lnTo>
                    <a:pt x="4541993" y="0"/>
                  </a:lnTo>
                  <a:lnTo>
                    <a:pt x="4541993" y="1040873"/>
                  </a:lnTo>
                  <a:lnTo>
                    <a:pt x="0" y="1040873"/>
                  </a:lnTo>
                  <a:lnTo>
                    <a:pt x="0" y="0"/>
                  </a:lnTo>
                  <a:close/>
                </a:path>
              </a:pathLst>
            </a:custGeom>
            <a:blipFill>
              <a:blip r:embed="rId6"/>
              <a:stretch>
                <a:fillRect/>
              </a:stretch>
            </a:blipFill>
          </p:spPr>
          <p:txBody>
            <a:bodyPr/>
            <a:lstStyle/>
            <a:p>
              <a:endParaRPr lang="en-GB"/>
            </a:p>
          </p:txBody>
        </p:sp>
        <p:sp>
          <p:nvSpPr>
            <p:cNvPr id="9" name="Freeform 9">
              <a:extLst>
                <a:ext uri="{FF2B5EF4-FFF2-40B4-BE49-F238E27FC236}">
                  <a16:creationId xmlns:a16="http://schemas.microsoft.com/office/drawing/2014/main" id="{307DC46D-5031-DB0A-21F0-F58DDA7F0433}"/>
                </a:ext>
              </a:extLst>
            </p:cNvPr>
            <p:cNvSpPr/>
            <p:nvPr/>
          </p:nvSpPr>
          <p:spPr>
            <a:xfrm>
              <a:off x="5466082" y="0"/>
              <a:ext cx="4384357" cy="1096089"/>
            </a:xfrm>
            <a:custGeom>
              <a:avLst/>
              <a:gdLst/>
              <a:ahLst/>
              <a:cxnLst/>
              <a:rect l="l" t="t" r="r" b="b"/>
              <a:pathLst>
                <a:path w="4384357" h="1096089">
                  <a:moveTo>
                    <a:pt x="0" y="0"/>
                  </a:moveTo>
                  <a:lnTo>
                    <a:pt x="4384357" y="0"/>
                  </a:lnTo>
                  <a:lnTo>
                    <a:pt x="4384357" y="1096089"/>
                  </a:lnTo>
                  <a:lnTo>
                    <a:pt x="0" y="1096089"/>
                  </a:lnTo>
                  <a:lnTo>
                    <a:pt x="0" y="0"/>
                  </a:lnTo>
                  <a:close/>
                </a:path>
              </a:pathLst>
            </a:custGeom>
            <a:blipFill>
              <a:blip r:embed="rId7"/>
              <a:stretch>
                <a:fillRect/>
              </a:stretch>
            </a:blipFill>
          </p:spPr>
          <p:txBody>
            <a:bodyPr/>
            <a:lstStyle/>
            <a:p>
              <a:endParaRPr lang="en-GB"/>
            </a:p>
          </p:txBody>
        </p:sp>
      </p:grpSp>
      <p:sp>
        <p:nvSpPr>
          <p:cNvPr id="11" name="TextBox 10">
            <a:extLst>
              <a:ext uri="{FF2B5EF4-FFF2-40B4-BE49-F238E27FC236}">
                <a16:creationId xmlns:a16="http://schemas.microsoft.com/office/drawing/2014/main" id="{03453CDC-3BB1-9A46-3E62-A7EA810ED421}"/>
              </a:ext>
            </a:extLst>
          </p:cNvPr>
          <p:cNvSpPr txBox="1"/>
          <p:nvPr/>
        </p:nvSpPr>
        <p:spPr>
          <a:xfrm>
            <a:off x="1686549" y="1565341"/>
            <a:ext cx="8600308" cy="1754326"/>
          </a:xfrm>
          <a:prstGeom prst="rect">
            <a:avLst/>
          </a:prstGeom>
          <a:noFill/>
        </p:spPr>
        <p:txBody>
          <a:bodyPr wrap="square" lIns="91440" tIns="45720" rIns="91440" bIns="45720" rtlCol="0" anchor="t">
            <a:spAutoFit/>
          </a:bodyPr>
          <a:lstStyle/>
          <a:p>
            <a:pPr algn="ctr"/>
            <a:r>
              <a:rPr lang="en-GB" sz="3600" b="1" dirty="0">
                <a:solidFill>
                  <a:schemeClr val="accent1"/>
                </a:solidFill>
                <a:latin typeface="Poppins" panose="00000500000000000000" pitchFamily="2" charset="0"/>
                <a:ea typeface="Calibri" panose="020F0502020204030204" pitchFamily="34" charset="0"/>
                <a:cs typeface="Poppins" panose="00000500000000000000" pitchFamily="2" charset="0"/>
              </a:rPr>
              <a:t>3</a:t>
            </a:r>
            <a:r>
              <a:rPr lang="en-GB" sz="3600" b="1" dirty="0">
                <a:solidFill>
                  <a:schemeClr val="accent1"/>
                </a:solidFill>
                <a:effectLst/>
                <a:latin typeface="Poppins" panose="00000500000000000000" pitchFamily="2" charset="0"/>
                <a:ea typeface="Calibri" panose="020F0502020204030204" pitchFamily="34" charset="0"/>
                <a:cs typeface="Poppins" panose="00000500000000000000" pitchFamily="2" charset="0"/>
              </a:rPr>
              <a:t>. Why are people having positive or negative experiences with pharmacies?</a:t>
            </a:r>
          </a:p>
        </p:txBody>
      </p:sp>
      <p:sp>
        <p:nvSpPr>
          <p:cNvPr id="12" name="TextBox 11">
            <a:extLst>
              <a:ext uri="{FF2B5EF4-FFF2-40B4-BE49-F238E27FC236}">
                <a16:creationId xmlns:a16="http://schemas.microsoft.com/office/drawing/2014/main" id="{F50C19A6-0C0A-2A92-7BA2-830C59C0C0FF}"/>
              </a:ext>
            </a:extLst>
          </p:cNvPr>
          <p:cNvSpPr txBox="1"/>
          <p:nvPr/>
        </p:nvSpPr>
        <p:spPr>
          <a:xfrm>
            <a:off x="1727343" y="3538333"/>
            <a:ext cx="8559514" cy="830997"/>
          </a:xfrm>
          <a:prstGeom prst="rect">
            <a:avLst/>
          </a:prstGeom>
          <a:noFill/>
        </p:spPr>
        <p:txBody>
          <a:bodyPr wrap="square" rtlCol="0">
            <a:spAutoFit/>
          </a:bodyPr>
          <a:lstStyle/>
          <a:p>
            <a:pPr algn="ctr"/>
            <a:r>
              <a:rPr lang="en-GB" sz="1600" dirty="0">
                <a:latin typeface="Poppins" panose="00000500000000000000" pitchFamily="2" charset="0"/>
                <a:cs typeface="Poppins" panose="00000500000000000000" pitchFamily="2" charset="0"/>
              </a:rPr>
              <a:t>Qualitative analysis of data gives insights into what might be driving positive experiences, particularly why women and younger people are having more or less positive experiences with pharmacies compared to their counterparts. </a:t>
            </a:r>
          </a:p>
        </p:txBody>
      </p:sp>
    </p:spTree>
    <p:extLst>
      <p:ext uri="{BB962C8B-B14F-4D97-AF65-F5344CB8AC3E}">
        <p14:creationId xmlns:p14="http://schemas.microsoft.com/office/powerpoint/2010/main" val="2344602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9357B-1A69-E1D1-0648-08CDE8FF78B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5F5A84F-969C-4994-0A0C-5C1CECECD30A}"/>
              </a:ext>
            </a:extLst>
          </p:cNvPr>
          <p:cNvGrpSpPr/>
          <p:nvPr/>
        </p:nvGrpSpPr>
        <p:grpSpPr>
          <a:xfrm>
            <a:off x="0" y="5874857"/>
            <a:ext cx="12192000" cy="997211"/>
            <a:chOff x="0" y="0"/>
            <a:chExt cx="4816593" cy="393960"/>
          </a:xfrm>
        </p:grpSpPr>
        <p:sp>
          <p:nvSpPr>
            <p:cNvPr id="3" name="Freeform 3">
              <a:extLst>
                <a:ext uri="{FF2B5EF4-FFF2-40B4-BE49-F238E27FC236}">
                  <a16:creationId xmlns:a16="http://schemas.microsoft.com/office/drawing/2014/main" id="{E51B13C3-550C-5D80-2CA6-DA763B5A3AA2}"/>
                </a:ext>
              </a:extLst>
            </p:cNvPr>
            <p:cNvSpPr/>
            <p:nvPr/>
          </p:nvSpPr>
          <p:spPr>
            <a:xfrm>
              <a:off x="0" y="0"/>
              <a:ext cx="4816592" cy="393960"/>
            </a:xfrm>
            <a:custGeom>
              <a:avLst/>
              <a:gdLst/>
              <a:ahLst/>
              <a:cxnLst/>
              <a:rect l="l" t="t" r="r" b="b"/>
              <a:pathLst>
                <a:path w="4816592" h="393960">
                  <a:moveTo>
                    <a:pt x="0" y="0"/>
                  </a:moveTo>
                  <a:lnTo>
                    <a:pt x="4816592" y="0"/>
                  </a:lnTo>
                  <a:lnTo>
                    <a:pt x="4816592" y="393960"/>
                  </a:lnTo>
                  <a:lnTo>
                    <a:pt x="0" y="393960"/>
                  </a:lnTo>
                  <a:close/>
                </a:path>
              </a:pathLst>
            </a:custGeom>
            <a:solidFill>
              <a:srgbClr val="195873"/>
            </a:solidFill>
          </p:spPr>
          <p:txBody>
            <a:bodyPr/>
            <a:lstStyle/>
            <a:p>
              <a:endParaRPr lang="en-GB"/>
            </a:p>
          </p:txBody>
        </p:sp>
        <p:sp>
          <p:nvSpPr>
            <p:cNvPr id="4" name="TextBox 4">
              <a:extLst>
                <a:ext uri="{FF2B5EF4-FFF2-40B4-BE49-F238E27FC236}">
                  <a16:creationId xmlns:a16="http://schemas.microsoft.com/office/drawing/2014/main" id="{116D9C26-08F3-8BCD-7DA7-8CBBE7A2B606}"/>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p>
          </p:txBody>
        </p:sp>
      </p:grpSp>
      <p:sp>
        <p:nvSpPr>
          <p:cNvPr id="5" name="Freeform 5">
            <a:extLst>
              <a:ext uri="{FF2B5EF4-FFF2-40B4-BE49-F238E27FC236}">
                <a16:creationId xmlns:a16="http://schemas.microsoft.com/office/drawing/2014/main" id="{84443A44-9ECE-5ECE-A6CB-3E118440285E}"/>
              </a:ext>
            </a:extLst>
          </p:cNvPr>
          <p:cNvSpPr/>
          <p:nvPr/>
        </p:nvSpPr>
        <p:spPr>
          <a:xfrm>
            <a:off x="10329549" y="6118722"/>
            <a:ext cx="1885657" cy="739278"/>
          </a:xfrm>
          <a:custGeom>
            <a:avLst/>
            <a:gdLst/>
            <a:ahLst/>
            <a:cxnLst/>
            <a:rect l="l" t="t" r="r" b="b"/>
            <a:pathLst>
              <a:path w="2828486" h="1108917">
                <a:moveTo>
                  <a:pt x="0" y="0"/>
                </a:moveTo>
                <a:lnTo>
                  <a:pt x="2828486" y="0"/>
                </a:lnTo>
                <a:lnTo>
                  <a:pt x="2828486" y="1108917"/>
                </a:lnTo>
                <a:lnTo>
                  <a:pt x="0" y="1108917"/>
                </a:lnTo>
                <a:lnTo>
                  <a:pt x="0" y="0"/>
                </a:lnTo>
                <a:close/>
              </a:path>
            </a:pathLst>
          </a:custGeom>
          <a:blipFill>
            <a:blip r:embed="rId2">
              <a:extLst>
                <a:ext uri="{96DAC541-7B7A-43D3-8B79-37D633B846F1}">
                  <asvg:svgBlip xmlns:asvg="http://schemas.microsoft.com/office/drawing/2016/SVG/main" r:embed="rId3"/>
                </a:ext>
              </a:extLst>
            </a:blip>
            <a:stretch>
              <a:fillRect r="-38738" b="-76938"/>
            </a:stretch>
          </a:blipFill>
        </p:spPr>
        <p:txBody>
          <a:bodyPr/>
          <a:lstStyle/>
          <a:p>
            <a:endParaRPr lang="en-GB"/>
          </a:p>
        </p:txBody>
      </p:sp>
      <p:sp>
        <p:nvSpPr>
          <p:cNvPr id="6" name="Freeform 6">
            <a:extLst>
              <a:ext uri="{FF2B5EF4-FFF2-40B4-BE49-F238E27FC236}">
                <a16:creationId xmlns:a16="http://schemas.microsoft.com/office/drawing/2014/main" id="{6B168B21-1590-463A-0B28-F7140D609434}"/>
              </a:ext>
            </a:extLst>
          </p:cNvPr>
          <p:cNvSpPr/>
          <p:nvPr/>
        </p:nvSpPr>
        <p:spPr>
          <a:xfrm rot="-5400000">
            <a:off x="10960585" y="5603379"/>
            <a:ext cx="1618329" cy="890914"/>
          </a:xfrm>
          <a:custGeom>
            <a:avLst/>
            <a:gdLst/>
            <a:ahLst/>
            <a:cxnLst/>
            <a:rect l="l" t="t" r="r" b="b"/>
            <a:pathLst>
              <a:path w="2427493" h="1336371">
                <a:moveTo>
                  <a:pt x="0" y="0"/>
                </a:moveTo>
                <a:lnTo>
                  <a:pt x="2427493" y="0"/>
                </a:lnTo>
                <a:lnTo>
                  <a:pt x="2427493" y="1336371"/>
                </a:lnTo>
                <a:lnTo>
                  <a:pt x="0" y="1336371"/>
                </a:lnTo>
                <a:lnTo>
                  <a:pt x="0" y="0"/>
                </a:lnTo>
                <a:close/>
              </a:path>
            </a:pathLst>
          </a:custGeom>
          <a:blipFill>
            <a:blip r:embed="rId4">
              <a:extLst>
                <a:ext uri="{96DAC541-7B7A-43D3-8B79-37D633B846F1}">
                  <asvg:svgBlip xmlns:asvg="http://schemas.microsoft.com/office/drawing/2016/SVG/main" r:embed="rId5"/>
                </a:ext>
              </a:extLst>
            </a:blip>
            <a:stretch>
              <a:fillRect l="-60340" b="-45628"/>
            </a:stretch>
          </a:blipFill>
        </p:spPr>
        <p:txBody>
          <a:bodyPr/>
          <a:lstStyle/>
          <a:p>
            <a:endParaRPr lang="en-GB"/>
          </a:p>
        </p:txBody>
      </p:sp>
      <p:grpSp>
        <p:nvGrpSpPr>
          <p:cNvPr id="7" name="Group 7">
            <a:extLst>
              <a:ext uri="{FF2B5EF4-FFF2-40B4-BE49-F238E27FC236}">
                <a16:creationId xmlns:a16="http://schemas.microsoft.com/office/drawing/2014/main" id="{48917B9A-30FD-A0D8-B567-E5B84224B5AF}"/>
              </a:ext>
            </a:extLst>
          </p:cNvPr>
          <p:cNvGrpSpPr/>
          <p:nvPr/>
        </p:nvGrpSpPr>
        <p:grpSpPr>
          <a:xfrm>
            <a:off x="269107" y="6118722"/>
            <a:ext cx="4925219" cy="548045"/>
            <a:chOff x="0" y="0"/>
            <a:chExt cx="9850439" cy="1096089"/>
          </a:xfrm>
        </p:grpSpPr>
        <p:sp>
          <p:nvSpPr>
            <p:cNvPr id="8" name="Freeform 8">
              <a:extLst>
                <a:ext uri="{FF2B5EF4-FFF2-40B4-BE49-F238E27FC236}">
                  <a16:creationId xmlns:a16="http://schemas.microsoft.com/office/drawing/2014/main" id="{B7580C1B-91B0-ED39-6E47-C624B6B21C18}"/>
                </a:ext>
              </a:extLst>
            </p:cNvPr>
            <p:cNvSpPr/>
            <p:nvPr/>
          </p:nvSpPr>
          <p:spPr>
            <a:xfrm>
              <a:off x="0" y="55216"/>
              <a:ext cx="4541993" cy="1040873"/>
            </a:xfrm>
            <a:custGeom>
              <a:avLst/>
              <a:gdLst/>
              <a:ahLst/>
              <a:cxnLst/>
              <a:rect l="l" t="t" r="r" b="b"/>
              <a:pathLst>
                <a:path w="4541993" h="1040873">
                  <a:moveTo>
                    <a:pt x="0" y="0"/>
                  </a:moveTo>
                  <a:lnTo>
                    <a:pt x="4541993" y="0"/>
                  </a:lnTo>
                  <a:lnTo>
                    <a:pt x="4541993" y="1040873"/>
                  </a:lnTo>
                  <a:lnTo>
                    <a:pt x="0" y="1040873"/>
                  </a:lnTo>
                  <a:lnTo>
                    <a:pt x="0" y="0"/>
                  </a:lnTo>
                  <a:close/>
                </a:path>
              </a:pathLst>
            </a:custGeom>
            <a:blipFill>
              <a:blip r:embed="rId6"/>
              <a:stretch>
                <a:fillRect/>
              </a:stretch>
            </a:blipFill>
          </p:spPr>
          <p:txBody>
            <a:bodyPr/>
            <a:lstStyle/>
            <a:p>
              <a:endParaRPr lang="en-GB"/>
            </a:p>
          </p:txBody>
        </p:sp>
        <p:sp>
          <p:nvSpPr>
            <p:cNvPr id="9" name="Freeform 9">
              <a:extLst>
                <a:ext uri="{FF2B5EF4-FFF2-40B4-BE49-F238E27FC236}">
                  <a16:creationId xmlns:a16="http://schemas.microsoft.com/office/drawing/2014/main" id="{8FA88FFA-91CA-2D47-0482-3EF47F222BB8}"/>
                </a:ext>
              </a:extLst>
            </p:cNvPr>
            <p:cNvSpPr/>
            <p:nvPr/>
          </p:nvSpPr>
          <p:spPr>
            <a:xfrm>
              <a:off x="5466082" y="0"/>
              <a:ext cx="4384357" cy="1096089"/>
            </a:xfrm>
            <a:custGeom>
              <a:avLst/>
              <a:gdLst/>
              <a:ahLst/>
              <a:cxnLst/>
              <a:rect l="l" t="t" r="r" b="b"/>
              <a:pathLst>
                <a:path w="4384357" h="1096089">
                  <a:moveTo>
                    <a:pt x="0" y="0"/>
                  </a:moveTo>
                  <a:lnTo>
                    <a:pt x="4384357" y="0"/>
                  </a:lnTo>
                  <a:lnTo>
                    <a:pt x="4384357" y="1096089"/>
                  </a:lnTo>
                  <a:lnTo>
                    <a:pt x="0" y="1096089"/>
                  </a:lnTo>
                  <a:lnTo>
                    <a:pt x="0" y="0"/>
                  </a:lnTo>
                  <a:close/>
                </a:path>
              </a:pathLst>
            </a:custGeom>
            <a:blipFill>
              <a:blip r:embed="rId7"/>
              <a:stretch>
                <a:fillRect/>
              </a:stretch>
            </a:blipFill>
          </p:spPr>
          <p:txBody>
            <a:bodyPr/>
            <a:lstStyle/>
            <a:p>
              <a:endParaRPr lang="en-GB"/>
            </a:p>
          </p:txBody>
        </p:sp>
      </p:grpSp>
      <p:sp>
        <p:nvSpPr>
          <p:cNvPr id="15" name="TextBox 14">
            <a:extLst>
              <a:ext uri="{FF2B5EF4-FFF2-40B4-BE49-F238E27FC236}">
                <a16:creationId xmlns:a16="http://schemas.microsoft.com/office/drawing/2014/main" id="{EEFEEE4F-AE3F-5EC5-8D9D-7ED226816F57}"/>
              </a:ext>
            </a:extLst>
          </p:cNvPr>
          <p:cNvSpPr txBox="1"/>
          <p:nvPr/>
        </p:nvSpPr>
        <p:spPr>
          <a:xfrm>
            <a:off x="175780" y="65474"/>
            <a:ext cx="6109854" cy="584775"/>
          </a:xfrm>
          <a:prstGeom prst="rect">
            <a:avLst/>
          </a:prstGeom>
          <a:noFill/>
        </p:spPr>
        <p:txBody>
          <a:bodyPr wrap="square">
            <a:spAutoFit/>
          </a:bodyPr>
          <a:lstStyle/>
          <a:p>
            <a:pPr algn="l"/>
            <a:r>
              <a:rPr lang="en-GB" sz="3200" b="1" dirty="0">
                <a:solidFill>
                  <a:schemeClr val="accent1"/>
                </a:solidFill>
                <a:latin typeface="Century Gothic Bold" panose="020B0702020202020204" pitchFamily="34" charset="0"/>
                <a:ea typeface="Calibri" panose="020F0502020204030204" pitchFamily="34" charset="0"/>
              </a:rPr>
              <a:t>People’s voices</a:t>
            </a:r>
            <a:endParaRPr lang="en-GB" sz="3200" b="1" dirty="0">
              <a:solidFill>
                <a:schemeClr val="accent1"/>
              </a:solidFill>
              <a:effectLst/>
              <a:latin typeface="Century Gothic Bold" panose="020B0702020202020204" pitchFamily="34" charset="0"/>
              <a:ea typeface="Calibri" panose="020F0502020204030204" pitchFamily="34" charset="0"/>
            </a:endParaRPr>
          </a:p>
        </p:txBody>
      </p:sp>
      <p:sp>
        <p:nvSpPr>
          <p:cNvPr id="17" name="TextBox 16">
            <a:extLst>
              <a:ext uri="{FF2B5EF4-FFF2-40B4-BE49-F238E27FC236}">
                <a16:creationId xmlns:a16="http://schemas.microsoft.com/office/drawing/2014/main" id="{F604B853-ACC0-7C91-9DED-E5D7D1FDEFD6}"/>
              </a:ext>
            </a:extLst>
          </p:cNvPr>
          <p:cNvSpPr txBox="1"/>
          <p:nvPr/>
        </p:nvSpPr>
        <p:spPr>
          <a:xfrm>
            <a:off x="7146780" y="269216"/>
            <a:ext cx="5045218" cy="5509200"/>
          </a:xfrm>
          <a:prstGeom prst="rect">
            <a:avLst/>
          </a:prstGeom>
          <a:noFill/>
        </p:spPr>
        <p:txBody>
          <a:bodyPr wrap="square">
            <a:spAutoFit/>
          </a:bodyPr>
          <a:lstStyle/>
          <a:p>
            <a:pPr marL="180975" indent="-180975" algn="l">
              <a:buFont typeface="Arial" panose="020B0604020202020204" pitchFamily="34" charset="0"/>
              <a:buChar char="•"/>
            </a:pPr>
            <a:r>
              <a:rPr lang="en-GB" sz="1600" b="0" i="0" dirty="0">
                <a:solidFill>
                  <a:srgbClr val="252423"/>
                </a:solidFill>
                <a:effectLst/>
                <a:latin typeface="Poppins" panose="00000500000000000000" pitchFamily="2" charset="0"/>
                <a:cs typeface="Poppins" panose="00000500000000000000" pitchFamily="2" charset="0"/>
              </a:rPr>
              <a:t>Positive experiences tend to be linked to key themes of</a:t>
            </a:r>
            <a:r>
              <a:rPr lang="en-GB" sz="1600" dirty="0">
                <a:solidFill>
                  <a:srgbClr val="252423"/>
                </a:solidFill>
                <a:latin typeface="Poppins" panose="00000500000000000000" pitchFamily="2" charset="0"/>
                <a:cs typeface="Poppins" panose="00000500000000000000" pitchFamily="2" charset="0"/>
              </a:rPr>
              <a:t> </a:t>
            </a:r>
            <a:r>
              <a:rPr lang="en-GB" sz="1600" b="0" i="0" dirty="0">
                <a:solidFill>
                  <a:srgbClr val="252423"/>
                </a:solidFill>
                <a:effectLst/>
                <a:latin typeface="Poppins" panose="00000500000000000000" pitchFamily="2" charset="0"/>
                <a:cs typeface="Poppins" panose="00000500000000000000" pitchFamily="2" charset="0"/>
              </a:rPr>
              <a:t>receiving treatment when unable to get through to the GP or having challenges with other services</a:t>
            </a:r>
            <a:r>
              <a:rPr lang="en-GB" sz="1600" dirty="0">
                <a:solidFill>
                  <a:srgbClr val="252423"/>
                </a:solidFill>
                <a:latin typeface="Poppins" panose="00000500000000000000" pitchFamily="2" charset="0"/>
                <a:cs typeface="Poppins" panose="00000500000000000000" pitchFamily="2" charset="0"/>
              </a:rPr>
              <a:t> such as</a:t>
            </a:r>
            <a:r>
              <a:rPr lang="en-GB" sz="1600" b="0" i="0" dirty="0">
                <a:solidFill>
                  <a:srgbClr val="252423"/>
                </a:solidFill>
                <a:effectLst/>
                <a:latin typeface="Poppins" panose="00000500000000000000" pitchFamily="2" charset="0"/>
                <a:cs typeface="Poppins" panose="00000500000000000000" pitchFamily="2" charset="0"/>
              </a:rPr>
              <a:t> mental health. </a:t>
            </a:r>
          </a:p>
          <a:p>
            <a:pPr marL="180975" indent="-180975" algn="l">
              <a:buFont typeface="Arial" panose="020B0604020202020204" pitchFamily="34" charset="0"/>
              <a:buChar char="•"/>
            </a:pPr>
            <a:r>
              <a:rPr lang="en-GB" sz="1600" b="0" i="0" dirty="0">
                <a:solidFill>
                  <a:srgbClr val="252423"/>
                </a:solidFill>
                <a:effectLst/>
                <a:latin typeface="Poppins" panose="00000500000000000000" pitchFamily="2" charset="0"/>
                <a:cs typeface="Poppins" panose="00000500000000000000" pitchFamily="2" charset="0"/>
              </a:rPr>
              <a:t>Other positive themes are receiving medications and medication guidance promptly, particularly antibiotics and vaccinations.</a:t>
            </a:r>
          </a:p>
          <a:p>
            <a:pPr marL="180975" indent="-180975" algn="l">
              <a:buFont typeface="Arial" panose="020B0604020202020204" pitchFamily="34" charset="0"/>
              <a:buChar char="•"/>
            </a:pPr>
            <a:r>
              <a:rPr lang="en-GB" sz="1600" b="0" i="0" dirty="0">
                <a:solidFill>
                  <a:srgbClr val="252423"/>
                </a:solidFill>
                <a:effectLst/>
                <a:latin typeface="Poppins" panose="00000500000000000000" pitchFamily="2" charset="0"/>
                <a:cs typeface="Poppins" panose="00000500000000000000" pitchFamily="2" charset="0"/>
              </a:rPr>
              <a:t>Negative feedback is commonly associated with medications not being available and communication etc. This is the case for men and women, however, ...</a:t>
            </a:r>
          </a:p>
          <a:p>
            <a:pPr marL="180975" indent="-180975" algn="l">
              <a:buFont typeface="Arial" panose="020B0604020202020204" pitchFamily="34" charset="0"/>
              <a:buChar char="•"/>
            </a:pPr>
            <a:r>
              <a:rPr lang="en-GB" sz="1600" b="0" i="0" dirty="0">
                <a:solidFill>
                  <a:srgbClr val="252423"/>
                </a:solidFill>
                <a:effectLst/>
                <a:latin typeface="Poppins" panose="00000500000000000000" pitchFamily="2" charset="0"/>
                <a:cs typeface="Poppins" panose="00000500000000000000" pitchFamily="2" charset="0"/>
              </a:rPr>
              <a:t>… all nine accounts from men were associated with medication dispensary, </a:t>
            </a:r>
            <a:r>
              <a:rPr lang="en-GB" sz="1600" dirty="0">
                <a:solidFill>
                  <a:srgbClr val="252423"/>
                </a:solidFill>
                <a:latin typeface="Poppins" panose="00000500000000000000" pitchFamily="2" charset="0"/>
                <a:cs typeface="Poppins" panose="00000500000000000000" pitchFamily="2" charset="0"/>
              </a:rPr>
              <a:t>of which </a:t>
            </a:r>
            <a:r>
              <a:rPr lang="en-GB" sz="1600" b="0" i="0" dirty="0">
                <a:solidFill>
                  <a:srgbClr val="252423"/>
                </a:solidFill>
                <a:effectLst/>
                <a:latin typeface="Poppins" panose="00000500000000000000" pitchFamily="2" charset="0"/>
                <a:cs typeface="Poppins" panose="00000500000000000000" pitchFamily="2" charset="0"/>
              </a:rPr>
              <a:t>six reported difficulty accessing medication due to stock issues, with a third of these associated with ADHD medication.</a:t>
            </a:r>
          </a:p>
          <a:p>
            <a:pPr algn="l">
              <a:buFont typeface="Arial" panose="020B0604020202020204" pitchFamily="34" charset="0"/>
              <a:buChar char="•"/>
            </a:pPr>
            <a:endParaRPr lang="en-GB" sz="1600" b="0" i="0" dirty="0">
              <a:solidFill>
                <a:srgbClr val="252423"/>
              </a:solidFill>
              <a:effectLst/>
              <a:latin typeface="Poppins" panose="00000500000000000000" pitchFamily="2" charset="0"/>
              <a:cs typeface="Poppins" panose="00000500000000000000" pitchFamily="2" charset="0"/>
            </a:endParaRPr>
          </a:p>
          <a:p>
            <a:pPr algn="l"/>
            <a:r>
              <a:rPr lang="en-GB" sz="1600" b="1" i="0" dirty="0">
                <a:solidFill>
                  <a:srgbClr val="252423"/>
                </a:solidFill>
                <a:effectLst/>
                <a:latin typeface="Poppins" panose="00000500000000000000" pitchFamily="2" charset="0"/>
                <a:cs typeface="Poppins" panose="00000500000000000000" pitchFamily="2" charset="0"/>
              </a:rPr>
              <a:t>This could suggest that women are utilising the pharmacy for a more diverse range of services, inline with Pharmacy First, when compared to men.</a:t>
            </a:r>
          </a:p>
        </p:txBody>
      </p:sp>
      <p:pic>
        <p:nvPicPr>
          <p:cNvPr id="11" name="Picture 10">
            <a:extLst>
              <a:ext uri="{FF2B5EF4-FFF2-40B4-BE49-F238E27FC236}">
                <a16:creationId xmlns:a16="http://schemas.microsoft.com/office/drawing/2014/main" id="{7AA9425A-6DFA-400A-CB94-1E4E96EB2E14}"/>
              </a:ext>
            </a:extLst>
          </p:cNvPr>
          <p:cNvPicPr>
            <a:picLocks noChangeAspect="1"/>
          </p:cNvPicPr>
          <p:nvPr/>
        </p:nvPicPr>
        <p:blipFill>
          <a:blip r:embed="rId8"/>
          <a:stretch>
            <a:fillRect/>
          </a:stretch>
        </p:blipFill>
        <p:spPr>
          <a:xfrm>
            <a:off x="20609" y="725124"/>
            <a:ext cx="7105561" cy="5053292"/>
          </a:xfrm>
          <a:prstGeom prst="rect">
            <a:avLst/>
          </a:prstGeom>
        </p:spPr>
      </p:pic>
    </p:spTree>
    <p:extLst>
      <p:ext uri="{BB962C8B-B14F-4D97-AF65-F5344CB8AC3E}">
        <p14:creationId xmlns:p14="http://schemas.microsoft.com/office/powerpoint/2010/main" val="2725333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B2C70-A78D-6316-EDB6-827B8B4D713F}"/>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5DD7DC3-3B98-B64D-A83F-041B97B99627}"/>
              </a:ext>
            </a:extLst>
          </p:cNvPr>
          <p:cNvGrpSpPr/>
          <p:nvPr/>
        </p:nvGrpSpPr>
        <p:grpSpPr>
          <a:xfrm>
            <a:off x="0" y="5874857"/>
            <a:ext cx="12192000" cy="997211"/>
            <a:chOff x="0" y="0"/>
            <a:chExt cx="4816593" cy="393960"/>
          </a:xfrm>
        </p:grpSpPr>
        <p:sp>
          <p:nvSpPr>
            <p:cNvPr id="3" name="Freeform 3">
              <a:extLst>
                <a:ext uri="{FF2B5EF4-FFF2-40B4-BE49-F238E27FC236}">
                  <a16:creationId xmlns:a16="http://schemas.microsoft.com/office/drawing/2014/main" id="{C5F0DA6F-E1EE-9CAE-0A1B-61BED75C2238}"/>
                </a:ext>
              </a:extLst>
            </p:cNvPr>
            <p:cNvSpPr/>
            <p:nvPr/>
          </p:nvSpPr>
          <p:spPr>
            <a:xfrm>
              <a:off x="0" y="0"/>
              <a:ext cx="4816592" cy="393960"/>
            </a:xfrm>
            <a:custGeom>
              <a:avLst/>
              <a:gdLst/>
              <a:ahLst/>
              <a:cxnLst/>
              <a:rect l="l" t="t" r="r" b="b"/>
              <a:pathLst>
                <a:path w="4816592" h="393960">
                  <a:moveTo>
                    <a:pt x="0" y="0"/>
                  </a:moveTo>
                  <a:lnTo>
                    <a:pt x="4816592" y="0"/>
                  </a:lnTo>
                  <a:lnTo>
                    <a:pt x="4816592" y="393960"/>
                  </a:lnTo>
                  <a:lnTo>
                    <a:pt x="0" y="393960"/>
                  </a:lnTo>
                  <a:close/>
                </a:path>
              </a:pathLst>
            </a:custGeom>
            <a:solidFill>
              <a:srgbClr val="195873"/>
            </a:solidFill>
          </p:spPr>
          <p:txBody>
            <a:bodyPr/>
            <a:lstStyle/>
            <a:p>
              <a:endParaRPr lang="en-GB"/>
            </a:p>
          </p:txBody>
        </p:sp>
        <p:sp>
          <p:nvSpPr>
            <p:cNvPr id="4" name="TextBox 4">
              <a:extLst>
                <a:ext uri="{FF2B5EF4-FFF2-40B4-BE49-F238E27FC236}">
                  <a16:creationId xmlns:a16="http://schemas.microsoft.com/office/drawing/2014/main" id="{F434CC62-FAB9-BA2D-C956-4F5443F9F303}"/>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p>
          </p:txBody>
        </p:sp>
      </p:grpSp>
      <p:sp>
        <p:nvSpPr>
          <p:cNvPr id="5" name="Freeform 5">
            <a:extLst>
              <a:ext uri="{FF2B5EF4-FFF2-40B4-BE49-F238E27FC236}">
                <a16:creationId xmlns:a16="http://schemas.microsoft.com/office/drawing/2014/main" id="{8169A740-6BA4-65AA-EAB6-114A6D914BFC}"/>
              </a:ext>
            </a:extLst>
          </p:cNvPr>
          <p:cNvSpPr/>
          <p:nvPr/>
        </p:nvSpPr>
        <p:spPr>
          <a:xfrm>
            <a:off x="10329549" y="6118722"/>
            <a:ext cx="1885657" cy="739278"/>
          </a:xfrm>
          <a:custGeom>
            <a:avLst/>
            <a:gdLst/>
            <a:ahLst/>
            <a:cxnLst/>
            <a:rect l="l" t="t" r="r" b="b"/>
            <a:pathLst>
              <a:path w="2828486" h="1108917">
                <a:moveTo>
                  <a:pt x="0" y="0"/>
                </a:moveTo>
                <a:lnTo>
                  <a:pt x="2828486" y="0"/>
                </a:lnTo>
                <a:lnTo>
                  <a:pt x="2828486" y="1108917"/>
                </a:lnTo>
                <a:lnTo>
                  <a:pt x="0" y="1108917"/>
                </a:lnTo>
                <a:lnTo>
                  <a:pt x="0" y="0"/>
                </a:lnTo>
                <a:close/>
              </a:path>
            </a:pathLst>
          </a:custGeom>
          <a:blipFill>
            <a:blip r:embed="rId2">
              <a:extLst>
                <a:ext uri="{96DAC541-7B7A-43D3-8B79-37D633B846F1}">
                  <asvg:svgBlip xmlns:asvg="http://schemas.microsoft.com/office/drawing/2016/SVG/main" r:embed="rId3"/>
                </a:ext>
              </a:extLst>
            </a:blip>
            <a:stretch>
              <a:fillRect r="-38738" b="-76938"/>
            </a:stretch>
          </a:blipFill>
        </p:spPr>
        <p:txBody>
          <a:bodyPr/>
          <a:lstStyle/>
          <a:p>
            <a:endParaRPr lang="en-GB"/>
          </a:p>
        </p:txBody>
      </p:sp>
      <p:sp>
        <p:nvSpPr>
          <p:cNvPr id="6" name="Freeform 6">
            <a:extLst>
              <a:ext uri="{FF2B5EF4-FFF2-40B4-BE49-F238E27FC236}">
                <a16:creationId xmlns:a16="http://schemas.microsoft.com/office/drawing/2014/main" id="{46287412-251D-960C-EB6B-5156F46656F3}"/>
              </a:ext>
            </a:extLst>
          </p:cNvPr>
          <p:cNvSpPr/>
          <p:nvPr/>
        </p:nvSpPr>
        <p:spPr>
          <a:xfrm rot="-5400000">
            <a:off x="10960585" y="5603379"/>
            <a:ext cx="1618329" cy="890914"/>
          </a:xfrm>
          <a:custGeom>
            <a:avLst/>
            <a:gdLst/>
            <a:ahLst/>
            <a:cxnLst/>
            <a:rect l="l" t="t" r="r" b="b"/>
            <a:pathLst>
              <a:path w="2427493" h="1336371">
                <a:moveTo>
                  <a:pt x="0" y="0"/>
                </a:moveTo>
                <a:lnTo>
                  <a:pt x="2427493" y="0"/>
                </a:lnTo>
                <a:lnTo>
                  <a:pt x="2427493" y="1336371"/>
                </a:lnTo>
                <a:lnTo>
                  <a:pt x="0" y="1336371"/>
                </a:lnTo>
                <a:lnTo>
                  <a:pt x="0" y="0"/>
                </a:lnTo>
                <a:close/>
              </a:path>
            </a:pathLst>
          </a:custGeom>
          <a:blipFill>
            <a:blip r:embed="rId4">
              <a:extLst>
                <a:ext uri="{96DAC541-7B7A-43D3-8B79-37D633B846F1}">
                  <asvg:svgBlip xmlns:asvg="http://schemas.microsoft.com/office/drawing/2016/SVG/main" r:embed="rId5"/>
                </a:ext>
              </a:extLst>
            </a:blip>
            <a:stretch>
              <a:fillRect l="-60340" b="-45628"/>
            </a:stretch>
          </a:blipFill>
        </p:spPr>
        <p:txBody>
          <a:bodyPr/>
          <a:lstStyle/>
          <a:p>
            <a:endParaRPr lang="en-GB"/>
          </a:p>
        </p:txBody>
      </p:sp>
      <p:grpSp>
        <p:nvGrpSpPr>
          <p:cNvPr id="7" name="Group 7">
            <a:extLst>
              <a:ext uri="{FF2B5EF4-FFF2-40B4-BE49-F238E27FC236}">
                <a16:creationId xmlns:a16="http://schemas.microsoft.com/office/drawing/2014/main" id="{BDBB4E24-6AFD-AB3D-2022-075B33180969}"/>
              </a:ext>
            </a:extLst>
          </p:cNvPr>
          <p:cNvGrpSpPr/>
          <p:nvPr/>
        </p:nvGrpSpPr>
        <p:grpSpPr>
          <a:xfrm>
            <a:off x="269107" y="6118722"/>
            <a:ext cx="4925219" cy="548045"/>
            <a:chOff x="0" y="0"/>
            <a:chExt cx="9850439" cy="1096089"/>
          </a:xfrm>
        </p:grpSpPr>
        <p:sp>
          <p:nvSpPr>
            <p:cNvPr id="8" name="Freeform 8">
              <a:extLst>
                <a:ext uri="{FF2B5EF4-FFF2-40B4-BE49-F238E27FC236}">
                  <a16:creationId xmlns:a16="http://schemas.microsoft.com/office/drawing/2014/main" id="{7BCBBC18-1F85-32F0-B860-934AB3A3B5BB}"/>
                </a:ext>
              </a:extLst>
            </p:cNvPr>
            <p:cNvSpPr/>
            <p:nvPr/>
          </p:nvSpPr>
          <p:spPr>
            <a:xfrm>
              <a:off x="0" y="55216"/>
              <a:ext cx="4541993" cy="1040873"/>
            </a:xfrm>
            <a:custGeom>
              <a:avLst/>
              <a:gdLst/>
              <a:ahLst/>
              <a:cxnLst/>
              <a:rect l="l" t="t" r="r" b="b"/>
              <a:pathLst>
                <a:path w="4541993" h="1040873">
                  <a:moveTo>
                    <a:pt x="0" y="0"/>
                  </a:moveTo>
                  <a:lnTo>
                    <a:pt x="4541993" y="0"/>
                  </a:lnTo>
                  <a:lnTo>
                    <a:pt x="4541993" y="1040873"/>
                  </a:lnTo>
                  <a:lnTo>
                    <a:pt x="0" y="1040873"/>
                  </a:lnTo>
                  <a:lnTo>
                    <a:pt x="0" y="0"/>
                  </a:lnTo>
                  <a:close/>
                </a:path>
              </a:pathLst>
            </a:custGeom>
            <a:blipFill>
              <a:blip r:embed="rId6"/>
              <a:stretch>
                <a:fillRect/>
              </a:stretch>
            </a:blipFill>
          </p:spPr>
          <p:txBody>
            <a:bodyPr/>
            <a:lstStyle/>
            <a:p>
              <a:endParaRPr lang="en-GB"/>
            </a:p>
          </p:txBody>
        </p:sp>
        <p:sp>
          <p:nvSpPr>
            <p:cNvPr id="9" name="Freeform 9">
              <a:extLst>
                <a:ext uri="{FF2B5EF4-FFF2-40B4-BE49-F238E27FC236}">
                  <a16:creationId xmlns:a16="http://schemas.microsoft.com/office/drawing/2014/main" id="{2402D26A-72A9-BDEC-C514-DE470ADB9948}"/>
                </a:ext>
              </a:extLst>
            </p:cNvPr>
            <p:cNvSpPr/>
            <p:nvPr/>
          </p:nvSpPr>
          <p:spPr>
            <a:xfrm>
              <a:off x="5466082" y="0"/>
              <a:ext cx="4384357" cy="1096089"/>
            </a:xfrm>
            <a:custGeom>
              <a:avLst/>
              <a:gdLst/>
              <a:ahLst/>
              <a:cxnLst/>
              <a:rect l="l" t="t" r="r" b="b"/>
              <a:pathLst>
                <a:path w="4384357" h="1096089">
                  <a:moveTo>
                    <a:pt x="0" y="0"/>
                  </a:moveTo>
                  <a:lnTo>
                    <a:pt x="4384357" y="0"/>
                  </a:lnTo>
                  <a:lnTo>
                    <a:pt x="4384357" y="1096089"/>
                  </a:lnTo>
                  <a:lnTo>
                    <a:pt x="0" y="1096089"/>
                  </a:lnTo>
                  <a:lnTo>
                    <a:pt x="0" y="0"/>
                  </a:lnTo>
                  <a:close/>
                </a:path>
              </a:pathLst>
            </a:custGeom>
            <a:blipFill>
              <a:blip r:embed="rId7"/>
              <a:stretch>
                <a:fillRect/>
              </a:stretch>
            </a:blipFill>
          </p:spPr>
          <p:txBody>
            <a:bodyPr/>
            <a:lstStyle/>
            <a:p>
              <a:endParaRPr lang="en-GB"/>
            </a:p>
          </p:txBody>
        </p:sp>
      </p:grpSp>
      <p:sp>
        <p:nvSpPr>
          <p:cNvPr id="10" name="TextBox 9">
            <a:extLst>
              <a:ext uri="{FF2B5EF4-FFF2-40B4-BE49-F238E27FC236}">
                <a16:creationId xmlns:a16="http://schemas.microsoft.com/office/drawing/2014/main" id="{DB966CD0-7733-7B38-7480-349D120E4F94}"/>
              </a:ext>
            </a:extLst>
          </p:cNvPr>
          <p:cNvSpPr txBox="1"/>
          <p:nvPr/>
        </p:nvSpPr>
        <p:spPr>
          <a:xfrm>
            <a:off x="1981200" y="1512534"/>
            <a:ext cx="8032272" cy="1754326"/>
          </a:xfrm>
          <a:prstGeom prst="rect">
            <a:avLst/>
          </a:prstGeom>
          <a:noFill/>
        </p:spPr>
        <p:txBody>
          <a:bodyPr wrap="square" lIns="91440" tIns="45720" rIns="91440" bIns="45720" rtlCol="0" anchor="t">
            <a:spAutoFit/>
          </a:bodyPr>
          <a:lstStyle/>
          <a:p>
            <a:pPr algn="ctr"/>
            <a:r>
              <a:rPr lang="en-GB" sz="3600" b="1" dirty="0">
                <a:solidFill>
                  <a:schemeClr val="accent1"/>
                </a:solidFill>
                <a:effectLst/>
                <a:latin typeface="Poppins" panose="00000500000000000000" pitchFamily="2" charset="0"/>
                <a:ea typeface="Calibri" panose="020F0502020204030204" pitchFamily="34" charset="0"/>
                <a:cs typeface="Poppins" panose="00000500000000000000" pitchFamily="2" charset="0"/>
              </a:rPr>
              <a:t>4. Have experiences changed since the implementation of Pharmacy First? </a:t>
            </a:r>
          </a:p>
        </p:txBody>
      </p:sp>
      <p:sp>
        <p:nvSpPr>
          <p:cNvPr id="11" name="TextBox 10">
            <a:extLst>
              <a:ext uri="{FF2B5EF4-FFF2-40B4-BE49-F238E27FC236}">
                <a16:creationId xmlns:a16="http://schemas.microsoft.com/office/drawing/2014/main" id="{6F570A61-BBFB-1A6C-8D58-4DEE006B9D4A}"/>
              </a:ext>
            </a:extLst>
          </p:cNvPr>
          <p:cNvSpPr txBox="1"/>
          <p:nvPr/>
        </p:nvSpPr>
        <p:spPr>
          <a:xfrm>
            <a:off x="1981200" y="3486411"/>
            <a:ext cx="8128000" cy="923330"/>
          </a:xfrm>
          <a:prstGeom prst="rect">
            <a:avLst/>
          </a:prstGeom>
          <a:noFill/>
        </p:spPr>
        <p:txBody>
          <a:bodyPr wrap="square" rtlCol="0">
            <a:spAutoFit/>
          </a:bodyPr>
          <a:lstStyle/>
          <a:p>
            <a:pPr algn="ctr"/>
            <a:r>
              <a:rPr lang="en-GB" dirty="0">
                <a:latin typeface="Poppins" panose="00000500000000000000" pitchFamily="2" charset="0"/>
                <a:cs typeface="Poppins" panose="00000500000000000000" pitchFamily="2" charset="0"/>
              </a:rPr>
              <a:t>Looking at what people were saying regarding pharmacies before and after 31 January 2024 to see if pharmacy first has had any significant effect on experiences with community care services. </a:t>
            </a:r>
          </a:p>
        </p:txBody>
      </p:sp>
    </p:spTree>
    <p:extLst>
      <p:ext uri="{BB962C8B-B14F-4D97-AF65-F5344CB8AC3E}">
        <p14:creationId xmlns:p14="http://schemas.microsoft.com/office/powerpoint/2010/main" val="3543250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3ECEE-3997-582F-C1DB-F65A4BBE5E9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98CBAC8-0E2A-CFE5-1963-91BF8483E65B}"/>
              </a:ext>
            </a:extLst>
          </p:cNvPr>
          <p:cNvGrpSpPr/>
          <p:nvPr/>
        </p:nvGrpSpPr>
        <p:grpSpPr>
          <a:xfrm>
            <a:off x="0" y="5874857"/>
            <a:ext cx="12192000" cy="997211"/>
            <a:chOff x="0" y="0"/>
            <a:chExt cx="4816593" cy="393960"/>
          </a:xfrm>
        </p:grpSpPr>
        <p:sp>
          <p:nvSpPr>
            <p:cNvPr id="3" name="Freeform 3">
              <a:extLst>
                <a:ext uri="{FF2B5EF4-FFF2-40B4-BE49-F238E27FC236}">
                  <a16:creationId xmlns:a16="http://schemas.microsoft.com/office/drawing/2014/main" id="{CCC3FD06-7D68-913D-8E4D-D2AFD3742E56}"/>
                </a:ext>
              </a:extLst>
            </p:cNvPr>
            <p:cNvSpPr/>
            <p:nvPr/>
          </p:nvSpPr>
          <p:spPr>
            <a:xfrm>
              <a:off x="0" y="0"/>
              <a:ext cx="4816592" cy="393960"/>
            </a:xfrm>
            <a:custGeom>
              <a:avLst/>
              <a:gdLst/>
              <a:ahLst/>
              <a:cxnLst/>
              <a:rect l="l" t="t" r="r" b="b"/>
              <a:pathLst>
                <a:path w="4816592" h="393960">
                  <a:moveTo>
                    <a:pt x="0" y="0"/>
                  </a:moveTo>
                  <a:lnTo>
                    <a:pt x="4816592" y="0"/>
                  </a:lnTo>
                  <a:lnTo>
                    <a:pt x="4816592" y="393960"/>
                  </a:lnTo>
                  <a:lnTo>
                    <a:pt x="0" y="393960"/>
                  </a:lnTo>
                  <a:close/>
                </a:path>
              </a:pathLst>
            </a:custGeom>
            <a:solidFill>
              <a:srgbClr val="195873"/>
            </a:solidFill>
          </p:spPr>
          <p:txBody>
            <a:bodyPr/>
            <a:lstStyle/>
            <a:p>
              <a:endParaRPr lang="en-GB"/>
            </a:p>
          </p:txBody>
        </p:sp>
        <p:sp>
          <p:nvSpPr>
            <p:cNvPr id="4" name="TextBox 4">
              <a:extLst>
                <a:ext uri="{FF2B5EF4-FFF2-40B4-BE49-F238E27FC236}">
                  <a16:creationId xmlns:a16="http://schemas.microsoft.com/office/drawing/2014/main" id="{3EB61182-C82D-E3E9-57FF-AEE4FA65CFC5}"/>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p>
          </p:txBody>
        </p:sp>
      </p:grpSp>
      <p:sp>
        <p:nvSpPr>
          <p:cNvPr id="5" name="Freeform 5">
            <a:extLst>
              <a:ext uri="{FF2B5EF4-FFF2-40B4-BE49-F238E27FC236}">
                <a16:creationId xmlns:a16="http://schemas.microsoft.com/office/drawing/2014/main" id="{8BA9CE30-50E3-18DF-BE7D-FA0D519B9DFE}"/>
              </a:ext>
            </a:extLst>
          </p:cNvPr>
          <p:cNvSpPr/>
          <p:nvPr/>
        </p:nvSpPr>
        <p:spPr>
          <a:xfrm>
            <a:off x="10329549" y="6118722"/>
            <a:ext cx="1885657" cy="739278"/>
          </a:xfrm>
          <a:custGeom>
            <a:avLst/>
            <a:gdLst/>
            <a:ahLst/>
            <a:cxnLst/>
            <a:rect l="l" t="t" r="r" b="b"/>
            <a:pathLst>
              <a:path w="2828486" h="1108917">
                <a:moveTo>
                  <a:pt x="0" y="0"/>
                </a:moveTo>
                <a:lnTo>
                  <a:pt x="2828486" y="0"/>
                </a:lnTo>
                <a:lnTo>
                  <a:pt x="2828486" y="1108917"/>
                </a:lnTo>
                <a:lnTo>
                  <a:pt x="0" y="1108917"/>
                </a:lnTo>
                <a:lnTo>
                  <a:pt x="0" y="0"/>
                </a:lnTo>
                <a:close/>
              </a:path>
            </a:pathLst>
          </a:custGeom>
          <a:blipFill>
            <a:blip r:embed="rId2">
              <a:extLst>
                <a:ext uri="{96DAC541-7B7A-43D3-8B79-37D633B846F1}">
                  <asvg:svgBlip xmlns:asvg="http://schemas.microsoft.com/office/drawing/2016/SVG/main" r:embed="rId3"/>
                </a:ext>
              </a:extLst>
            </a:blip>
            <a:stretch>
              <a:fillRect r="-38738" b="-76938"/>
            </a:stretch>
          </a:blipFill>
        </p:spPr>
        <p:txBody>
          <a:bodyPr/>
          <a:lstStyle/>
          <a:p>
            <a:endParaRPr lang="en-GB"/>
          </a:p>
        </p:txBody>
      </p:sp>
      <p:sp>
        <p:nvSpPr>
          <p:cNvPr id="6" name="Freeform 6">
            <a:extLst>
              <a:ext uri="{FF2B5EF4-FFF2-40B4-BE49-F238E27FC236}">
                <a16:creationId xmlns:a16="http://schemas.microsoft.com/office/drawing/2014/main" id="{B8D01701-3156-4257-9085-60131359313B}"/>
              </a:ext>
            </a:extLst>
          </p:cNvPr>
          <p:cNvSpPr/>
          <p:nvPr/>
        </p:nvSpPr>
        <p:spPr>
          <a:xfrm rot="-5400000">
            <a:off x="10960585" y="5603379"/>
            <a:ext cx="1618329" cy="890914"/>
          </a:xfrm>
          <a:custGeom>
            <a:avLst/>
            <a:gdLst/>
            <a:ahLst/>
            <a:cxnLst/>
            <a:rect l="l" t="t" r="r" b="b"/>
            <a:pathLst>
              <a:path w="2427493" h="1336371">
                <a:moveTo>
                  <a:pt x="0" y="0"/>
                </a:moveTo>
                <a:lnTo>
                  <a:pt x="2427493" y="0"/>
                </a:lnTo>
                <a:lnTo>
                  <a:pt x="2427493" y="1336371"/>
                </a:lnTo>
                <a:lnTo>
                  <a:pt x="0" y="1336371"/>
                </a:lnTo>
                <a:lnTo>
                  <a:pt x="0" y="0"/>
                </a:lnTo>
                <a:close/>
              </a:path>
            </a:pathLst>
          </a:custGeom>
          <a:blipFill>
            <a:blip r:embed="rId4">
              <a:extLst>
                <a:ext uri="{96DAC541-7B7A-43D3-8B79-37D633B846F1}">
                  <asvg:svgBlip xmlns:asvg="http://schemas.microsoft.com/office/drawing/2016/SVG/main" r:embed="rId5"/>
                </a:ext>
              </a:extLst>
            </a:blip>
            <a:stretch>
              <a:fillRect l="-60340" b="-45628"/>
            </a:stretch>
          </a:blipFill>
        </p:spPr>
        <p:txBody>
          <a:bodyPr/>
          <a:lstStyle/>
          <a:p>
            <a:endParaRPr lang="en-GB"/>
          </a:p>
        </p:txBody>
      </p:sp>
      <p:grpSp>
        <p:nvGrpSpPr>
          <p:cNvPr id="7" name="Group 7">
            <a:extLst>
              <a:ext uri="{FF2B5EF4-FFF2-40B4-BE49-F238E27FC236}">
                <a16:creationId xmlns:a16="http://schemas.microsoft.com/office/drawing/2014/main" id="{34063D37-02AD-F026-7594-DEDF705F2317}"/>
              </a:ext>
            </a:extLst>
          </p:cNvPr>
          <p:cNvGrpSpPr/>
          <p:nvPr/>
        </p:nvGrpSpPr>
        <p:grpSpPr>
          <a:xfrm>
            <a:off x="269107" y="6118722"/>
            <a:ext cx="4925219" cy="548045"/>
            <a:chOff x="0" y="0"/>
            <a:chExt cx="9850439" cy="1096089"/>
          </a:xfrm>
        </p:grpSpPr>
        <p:sp>
          <p:nvSpPr>
            <p:cNvPr id="8" name="Freeform 8">
              <a:extLst>
                <a:ext uri="{FF2B5EF4-FFF2-40B4-BE49-F238E27FC236}">
                  <a16:creationId xmlns:a16="http://schemas.microsoft.com/office/drawing/2014/main" id="{A811FBCC-BD3A-1D1B-7021-C8D05561EFDE}"/>
                </a:ext>
              </a:extLst>
            </p:cNvPr>
            <p:cNvSpPr/>
            <p:nvPr/>
          </p:nvSpPr>
          <p:spPr>
            <a:xfrm>
              <a:off x="0" y="55216"/>
              <a:ext cx="4541993" cy="1040873"/>
            </a:xfrm>
            <a:custGeom>
              <a:avLst/>
              <a:gdLst/>
              <a:ahLst/>
              <a:cxnLst/>
              <a:rect l="l" t="t" r="r" b="b"/>
              <a:pathLst>
                <a:path w="4541993" h="1040873">
                  <a:moveTo>
                    <a:pt x="0" y="0"/>
                  </a:moveTo>
                  <a:lnTo>
                    <a:pt x="4541993" y="0"/>
                  </a:lnTo>
                  <a:lnTo>
                    <a:pt x="4541993" y="1040873"/>
                  </a:lnTo>
                  <a:lnTo>
                    <a:pt x="0" y="1040873"/>
                  </a:lnTo>
                  <a:lnTo>
                    <a:pt x="0" y="0"/>
                  </a:lnTo>
                  <a:close/>
                </a:path>
              </a:pathLst>
            </a:custGeom>
            <a:blipFill>
              <a:blip r:embed="rId6"/>
              <a:stretch>
                <a:fillRect/>
              </a:stretch>
            </a:blipFill>
          </p:spPr>
          <p:txBody>
            <a:bodyPr/>
            <a:lstStyle/>
            <a:p>
              <a:endParaRPr lang="en-GB"/>
            </a:p>
          </p:txBody>
        </p:sp>
        <p:sp>
          <p:nvSpPr>
            <p:cNvPr id="9" name="Freeform 9">
              <a:extLst>
                <a:ext uri="{FF2B5EF4-FFF2-40B4-BE49-F238E27FC236}">
                  <a16:creationId xmlns:a16="http://schemas.microsoft.com/office/drawing/2014/main" id="{C5F2C844-6C69-FAEA-7BDB-23F3C9844DB9}"/>
                </a:ext>
              </a:extLst>
            </p:cNvPr>
            <p:cNvSpPr/>
            <p:nvPr/>
          </p:nvSpPr>
          <p:spPr>
            <a:xfrm>
              <a:off x="5466082" y="0"/>
              <a:ext cx="4384357" cy="1096089"/>
            </a:xfrm>
            <a:custGeom>
              <a:avLst/>
              <a:gdLst/>
              <a:ahLst/>
              <a:cxnLst/>
              <a:rect l="l" t="t" r="r" b="b"/>
              <a:pathLst>
                <a:path w="4384357" h="1096089">
                  <a:moveTo>
                    <a:pt x="0" y="0"/>
                  </a:moveTo>
                  <a:lnTo>
                    <a:pt x="4384357" y="0"/>
                  </a:lnTo>
                  <a:lnTo>
                    <a:pt x="4384357" y="1096089"/>
                  </a:lnTo>
                  <a:lnTo>
                    <a:pt x="0" y="1096089"/>
                  </a:lnTo>
                  <a:lnTo>
                    <a:pt x="0" y="0"/>
                  </a:lnTo>
                  <a:close/>
                </a:path>
              </a:pathLst>
            </a:custGeom>
            <a:blipFill>
              <a:blip r:embed="rId7"/>
              <a:stretch>
                <a:fillRect/>
              </a:stretch>
            </a:blipFill>
          </p:spPr>
          <p:txBody>
            <a:bodyPr/>
            <a:lstStyle/>
            <a:p>
              <a:endParaRPr lang="en-GB"/>
            </a:p>
          </p:txBody>
        </p:sp>
      </p:grpSp>
      <p:sp>
        <p:nvSpPr>
          <p:cNvPr id="11" name="TextBox 10">
            <a:extLst>
              <a:ext uri="{FF2B5EF4-FFF2-40B4-BE49-F238E27FC236}">
                <a16:creationId xmlns:a16="http://schemas.microsoft.com/office/drawing/2014/main" id="{AB98F83A-ED18-92DF-E308-B3945B53782A}"/>
              </a:ext>
            </a:extLst>
          </p:cNvPr>
          <p:cNvSpPr txBox="1"/>
          <p:nvPr/>
        </p:nvSpPr>
        <p:spPr>
          <a:xfrm>
            <a:off x="269107" y="1150863"/>
            <a:ext cx="11812056" cy="4247317"/>
          </a:xfrm>
          <a:prstGeom prst="rect">
            <a:avLst/>
          </a:prstGeom>
          <a:noFill/>
        </p:spPr>
        <p:txBody>
          <a:bodyPr wrap="square">
            <a:spAutoFit/>
          </a:bodyPr>
          <a:lstStyle/>
          <a:p>
            <a:r>
              <a:rPr lang="en-GB" sz="1800" dirty="0">
                <a:latin typeface="Poppins" panose="00000500000000000000" pitchFamily="2" charset="0"/>
                <a:cs typeface="Poppins" panose="00000500000000000000" pitchFamily="2" charset="0"/>
              </a:rPr>
              <a:t>Launched on 31 January 2024, the </a:t>
            </a:r>
            <a:r>
              <a:rPr lang="en-GB" sz="1800" dirty="0">
                <a:latin typeface="Poppins" panose="00000500000000000000" pitchFamily="2" charset="0"/>
                <a:cs typeface="Poppins" panose="00000500000000000000" pitchFamily="2" charset="0"/>
                <a:hlinkClick r:id="rId8"/>
              </a:rPr>
              <a:t>Pharmacy First</a:t>
            </a:r>
            <a:r>
              <a:rPr lang="en-GB" sz="1800" dirty="0">
                <a:latin typeface="Poppins" panose="00000500000000000000" pitchFamily="2" charset="0"/>
                <a:cs typeface="Poppins" panose="00000500000000000000" pitchFamily="2" charset="0"/>
              </a:rPr>
              <a:t> scheme builds upon the consultation service and enables community pharmacies to complete episodes of care for seven common conditions, enabling patients to receive prescription and urgent medications without accessing the GP. </a:t>
            </a:r>
          </a:p>
          <a:p>
            <a:endParaRPr lang="en-GB" sz="1800" dirty="0">
              <a:latin typeface="Poppins" panose="00000500000000000000" pitchFamily="2" charset="0"/>
              <a:cs typeface="Poppins" panose="00000500000000000000" pitchFamily="2" charset="0"/>
            </a:endParaRPr>
          </a:p>
          <a:p>
            <a:pPr marL="447675" indent="-447675"/>
            <a:r>
              <a:rPr lang="en-GB" sz="1800" dirty="0">
                <a:latin typeface="Poppins" panose="00000500000000000000" pitchFamily="2" charset="0"/>
                <a:cs typeface="Poppins" panose="00000500000000000000" pitchFamily="2" charset="0"/>
              </a:rPr>
              <a:t>The seven common pathways:</a:t>
            </a:r>
          </a:p>
          <a:p>
            <a:pPr marL="447675" indent="-266700">
              <a:buFont typeface="Arial" panose="020B0604020202020204" pitchFamily="34" charset="0"/>
              <a:buChar char="•"/>
            </a:pPr>
            <a:r>
              <a:rPr lang="en-GB" dirty="0">
                <a:latin typeface="Poppins" panose="00000500000000000000" pitchFamily="2" charset="0"/>
                <a:cs typeface="Poppins" panose="00000500000000000000" pitchFamily="2" charset="0"/>
              </a:rPr>
              <a:t>Ear infection in children</a:t>
            </a:r>
            <a:endParaRPr lang="en-GB" sz="1800" dirty="0">
              <a:latin typeface="Poppins" panose="00000500000000000000" pitchFamily="2" charset="0"/>
              <a:cs typeface="Poppins" panose="00000500000000000000" pitchFamily="2" charset="0"/>
            </a:endParaRPr>
          </a:p>
          <a:p>
            <a:pPr marL="447675" indent="-266700">
              <a:buFont typeface="Arial" panose="020B0604020202020204" pitchFamily="34" charset="0"/>
              <a:buChar char="•"/>
            </a:pPr>
            <a:r>
              <a:rPr lang="en-GB" sz="1800" dirty="0">
                <a:latin typeface="Poppins" panose="00000500000000000000" pitchFamily="2" charset="0"/>
                <a:cs typeface="Poppins" panose="00000500000000000000" pitchFamily="2" charset="0"/>
              </a:rPr>
              <a:t>Impetigo (from 1 years old)</a:t>
            </a:r>
          </a:p>
          <a:p>
            <a:pPr marL="447675" indent="-266700">
              <a:buFont typeface="Arial" panose="020B0604020202020204" pitchFamily="34" charset="0"/>
              <a:buChar char="•"/>
            </a:pPr>
            <a:r>
              <a:rPr lang="en-GB" sz="1800" dirty="0">
                <a:latin typeface="Poppins" panose="00000500000000000000" pitchFamily="2" charset="0"/>
                <a:cs typeface="Poppins" panose="00000500000000000000" pitchFamily="2" charset="0"/>
              </a:rPr>
              <a:t>Infected insect bites</a:t>
            </a:r>
          </a:p>
          <a:p>
            <a:pPr marL="447675" indent="-266700">
              <a:buFont typeface="Arial" panose="020B0604020202020204" pitchFamily="34" charset="0"/>
              <a:buChar char="•"/>
            </a:pPr>
            <a:r>
              <a:rPr lang="en-GB" sz="1800" dirty="0">
                <a:latin typeface="Poppins" panose="00000500000000000000" pitchFamily="2" charset="0"/>
                <a:cs typeface="Poppins" panose="00000500000000000000" pitchFamily="2" charset="0"/>
              </a:rPr>
              <a:t>Shingles </a:t>
            </a:r>
            <a:r>
              <a:rPr lang="en-GB" dirty="0">
                <a:latin typeface="Poppins" panose="00000500000000000000" pitchFamily="2" charset="0"/>
                <a:cs typeface="Poppins" panose="00000500000000000000" pitchFamily="2" charset="0"/>
              </a:rPr>
              <a:t>in </a:t>
            </a:r>
            <a:r>
              <a:rPr lang="en-GB" sz="1800" dirty="0">
                <a:latin typeface="Poppins" panose="00000500000000000000" pitchFamily="2" charset="0"/>
                <a:cs typeface="Poppins" panose="00000500000000000000" pitchFamily="2" charset="0"/>
              </a:rPr>
              <a:t>adu</a:t>
            </a:r>
            <a:r>
              <a:rPr lang="en-GB" dirty="0">
                <a:latin typeface="Poppins" panose="00000500000000000000" pitchFamily="2" charset="0"/>
                <a:cs typeface="Poppins" panose="00000500000000000000" pitchFamily="2" charset="0"/>
              </a:rPr>
              <a:t>lts</a:t>
            </a:r>
            <a:endParaRPr lang="en-GB" sz="1800" dirty="0">
              <a:latin typeface="Poppins" panose="00000500000000000000" pitchFamily="2" charset="0"/>
              <a:cs typeface="Poppins" panose="00000500000000000000" pitchFamily="2" charset="0"/>
            </a:endParaRPr>
          </a:p>
          <a:p>
            <a:pPr marL="447675" indent="-266700">
              <a:buFont typeface="Arial" panose="020B0604020202020204" pitchFamily="34" charset="0"/>
              <a:buChar char="•"/>
            </a:pPr>
            <a:r>
              <a:rPr lang="en-GB" sz="1800" dirty="0">
                <a:latin typeface="Poppins" panose="00000500000000000000" pitchFamily="2" charset="0"/>
                <a:cs typeface="Poppins" panose="00000500000000000000" pitchFamily="2" charset="0"/>
              </a:rPr>
              <a:t>Sinusitis (from 12 years old)</a:t>
            </a:r>
          </a:p>
          <a:p>
            <a:pPr marL="447675" indent="-266700">
              <a:buFont typeface="Arial" panose="020B0604020202020204" pitchFamily="34" charset="0"/>
              <a:buChar char="•"/>
            </a:pPr>
            <a:r>
              <a:rPr lang="en-GB" sz="1800" dirty="0">
                <a:latin typeface="Poppins" panose="00000500000000000000" pitchFamily="2" charset="0"/>
                <a:cs typeface="Poppins" panose="00000500000000000000" pitchFamily="2" charset="0"/>
              </a:rPr>
              <a:t>Sore throat </a:t>
            </a:r>
            <a:r>
              <a:rPr lang="en-GB" dirty="0">
                <a:latin typeface="Poppins" panose="00000500000000000000" pitchFamily="2" charset="0"/>
                <a:cs typeface="Poppins" panose="00000500000000000000" pitchFamily="2" charset="0"/>
              </a:rPr>
              <a:t>(from 5 years old)</a:t>
            </a:r>
            <a:endParaRPr lang="en-GB" sz="1800" dirty="0">
              <a:latin typeface="Poppins" panose="00000500000000000000" pitchFamily="2" charset="0"/>
              <a:cs typeface="Poppins" panose="00000500000000000000" pitchFamily="2" charset="0"/>
            </a:endParaRPr>
          </a:p>
          <a:p>
            <a:pPr marL="447675" indent="-266700">
              <a:buFont typeface="Arial" panose="020B0604020202020204" pitchFamily="34" charset="0"/>
              <a:buChar char="•"/>
            </a:pPr>
            <a:r>
              <a:rPr lang="en-GB" sz="1800" dirty="0">
                <a:latin typeface="Poppins" panose="00000500000000000000" pitchFamily="2" charset="0"/>
                <a:cs typeface="Poppins" panose="00000500000000000000" pitchFamily="2" charset="0"/>
              </a:rPr>
              <a:t>Uncomplicated urinary tract infections in women (ages 16-64 years)</a:t>
            </a:r>
          </a:p>
          <a:p>
            <a:pPr marL="285750" indent="-285750">
              <a:buFont typeface="Arial" panose="020B0604020202020204" pitchFamily="34" charset="0"/>
              <a:buChar char="•"/>
            </a:pPr>
            <a:endParaRPr lang="en-GB" sz="1800" dirty="0">
              <a:latin typeface="Poppins" panose="00000500000000000000" pitchFamily="2" charset="0"/>
              <a:cs typeface="Poppins" panose="00000500000000000000" pitchFamily="2" charset="0"/>
            </a:endParaRPr>
          </a:p>
          <a:p>
            <a:r>
              <a:rPr lang="en-GB" sz="1800" dirty="0">
                <a:latin typeface="Poppins" panose="00000500000000000000" pitchFamily="2" charset="0"/>
                <a:cs typeface="Poppins" panose="00000500000000000000" pitchFamily="2" charset="0"/>
              </a:rPr>
              <a:t>The aim of this project is to see how patients are experiencing pharmacy care, and to assess if the pharmacy first programme has been beneficial to the people of Kent when accessing healthcare. </a:t>
            </a:r>
          </a:p>
        </p:txBody>
      </p:sp>
      <p:sp>
        <p:nvSpPr>
          <p:cNvPr id="12" name="Title 1">
            <a:extLst>
              <a:ext uri="{FF2B5EF4-FFF2-40B4-BE49-F238E27FC236}">
                <a16:creationId xmlns:a16="http://schemas.microsoft.com/office/drawing/2014/main" id="{F524168D-E07E-75E2-ADE7-50F4D6097121}"/>
              </a:ext>
            </a:extLst>
          </p:cNvPr>
          <p:cNvSpPr txBox="1">
            <a:spLocks/>
          </p:cNvSpPr>
          <p:nvPr/>
        </p:nvSpPr>
        <p:spPr>
          <a:xfrm>
            <a:off x="269107" y="368321"/>
            <a:ext cx="10516881" cy="701799"/>
          </a:xfrm>
          <a:prstGeom prst="rect">
            <a:avLst/>
          </a:prstGeom>
        </p:spPr>
        <p:txBody>
          <a:bodyPr/>
          <a:lstStyle>
            <a:lvl1pPr eaLnBrk="1" hangingPunct="1">
              <a:defRPr sz="1796" b="1" i="0">
                <a:solidFill>
                  <a:schemeClr val="accent1"/>
                </a:solidFill>
                <a:latin typeface="Poppins" pitchFamily="2" charset="77"/>
                <a:ea typeface="+mj-ea"/>
                <a:cs typeface="Poppins" pitchFamily="2" charset="77"/>
              </a:defRPr>
            </a:lvl1pPr>
          </a:lstStyle>
          <a:p>
            <a:r>
              <a:rPr lang="en-GB" sz="3200" dirty="0"/>
              <a:t>What is the Pharmacy First initiative? </a:t>
            </a:r>
          </a:p>
        </p:txBody>
      </p:sp>
    </p:spTree>
    <p:extLst>
      <p:ext uri="{BB962C8B-B14F-4D97-AF65-F5344CB8AC3E}">
        <p14:creationId xmlns:p14="http://schemas.microsoft.com/office/powerpoint/2010/main" val="3485561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29C71-4567-9113-7ABD-49FA2ADC345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569E684-F92B-8655-CE40-05BD3BFB18A8}"/>
              </a:ext>
            </a:extLst>
          </p:cNvPr>
          <p:cNvGrpSpPr/>
          <p:nvPr/>
        </p:nvGrpSpPr>
        <p:grpSpPr>
          <a:xfrm>
            <a:off x="0" y="5874857"/>
            <a:ext cx="12192000" cy="997211"/>
            <a:chOff x="0" y="0"/>
            <a:chExt cx="4816593" cy="393960"/>
          </a:xfrm>
        </p:grpSpPr>
        <p:sp>
          <p:nvSpPr>
            <p:cNvPr id="3" name="Freeform 3">
              <a:extLst>
                <a:ext uri="{FF2B5EF4-FFF2-40B4-BE49-F238E27FC236}">
                  <a16:creationId xmlns:a16="http://schemas.microsoft.com/office/drawing/2014/main" id="{E5F6270E-88B0-D4CD-AB5B-7EF193316453}"/>
                </a:ext>
              </a:extLst>
            </p:cNvPr>
            <p:cNvSpPr/>
            <p:nvPr/>
          </p:nvSpPr>
          <p:spPr>
            <a:xfrm>
              <a:off x="0" y="0"/>
              <a:ext cx="4816592" cy="393960"/>
            </a:xfrm>
            <a:custGeom>
              <a:avLst/>
              <a:gdLst/>
              <a:ahLst/>
              <a:cxnLst/>
              <a:rect l="l" t="t" r="r" b="b"/>
              <a:pathLst>
                <a:path w="4816592" h="393960">
                  <a:moveTo>
                    <a:pt x="0" y="0"/>
                  </a:moveTo>
                  <a:lnTo>
                    <a:pt x="4816592" y="0"/>
                  </a:lnTo>
                  <a:lnTo>
                    <a:pt x="4816592" y="393960"/>
                  </a:lnTo>
                  <a:lnTo>
                    <a:pt x="0" y="393960"/>
                  </a:lnTo>
                  <a:close/>
                </a:path>
              </a:pathLst>
            </a:custGeom>
            <a:solidFill>
              <a:srgbClr val="195873"/>
            </a:solidFill>
          </p:spPr>
          <p:txBody>
            <a:bodyPr/>
            <a:lstStyle/>
            <a:p>
              <a:endParaRPr lang="en-GB"/>
            </a:p>
          </p:txBody>
        </p:sp>
        <p:sp>
          <p:nvSpPr>
            <p:cNvPr id="4" name="TextBox 4">
              <a:extLst>
                <a:ext uri="{FF2B5EF4-FFF2-40B4-BE49-F238E27FC236}">
                  <a16:creationId xmlns:a16="http://schemas.microsoft.com/office/drawing/2014/main" id="{BE88B8CE-4645-C23B-4B30-0B84D6232D1A}"/>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p>
          </p:txBody>
        </p:sp>
      </p:grpSp>
      <p:sp>
        <p:nvSpPr>
          <p:cNvPr id="5" name="Freeform 5">
            <a:extLst>
              <a:ext uri="{FF2B5EF4-FFF2-40B4-BE49-F238E27FC236}">
                <a16:creationId xmlns:a16="http://schemas.microsoft.com/office/drawing/2014/main" id="{DFF311C9-766B-B4C2-DBEC-3CE5753626B2}"/>
              </a:ext>
            </a:extLst>
          </p:cNvPr>
          <p:cNvSpPr/>
          <p:nvPr/>
        </p:nvSpPr>
        <p:spPr>
          <a:xfrm>
            <a:off x="10329549" y="6118722"/>
            <a:ext cx="1885657" cy="739278"/>
          </a:xfrm>
          <a:custGeom>
            <a:avLst/>
            <a:gdLst/>
            <a:ahLst/>
            <a:cxnLst/>
            <a:rect l="l" t="t" r="r" b="b"/>
            <a:pathLst>
              <a:path w="2828486" h="1108917">
                <a:moveTo>
                  <a:pt x="0" y="0"/>
                </a:moveTo>
                <a:lnTo>
                  <a:pt x="2828486" y="0"/>
                </a:lnTo>
                <a:lnTo>
                  <a:pt x="2828486" y="1108917"/>
                </a:lnTo>
                <a:lnTo>
                  <a:pt x="0" y="1108917"/>
                </a:lnTo>
                <a:lnTo>
                  <a:pt x="0" y="0"/>
                </a:lnTo>
                <a:close/>
              </a:path>
            </a:pathLst>
          </a:custGeom>
          <a:blipFill>
            <a:blip r:embed="rId2">
              <a:extLst>
                <a:ext uri="{96DAC541-7B7A-43D3-8B79-37D633B846F1}">
                  <asvg:svgBlip xmlns:asvg="http://schemas.microsoft.com/office/drawing/2016/SVG/main" r:embed="rId3"/>
                </a:ext>
              </a:extLst>
            </a:blip>
            <a:stretch>
              <a:fillRect r="-38738" b="-76938"/>
            </a:stretch>
          </a:blipFill>
        </p:spPr>
        <p:txBody>
          <a:bodyPr/>
          <a:lstStyle/>
          <a:p>
            <a:endParaRPr lang="en-GB"/>
          </a:p>
        </p:txBody>
      </p:sp>
      <p:sp>
        <p:nvSpPr>
          <p:cNvPr id="6" name="Freeform 6">
            <a:extLst>
              <a:ext uri="{FF2B5EF4-FFF2-40B4-BE49-F238E27FC236}">
                <a16:creationId xmlns:a16="http://schemas.microsoft.com/office/drawing/2014/main" id="{3EF7EF41-5969-778A-705E-7A9E7CECB990}"/>
              </a:ext>
            </a:extLst>
          </p:cNvPr>
          <p:cNvSpPr/>
          <p:nvPr/>
        </p:nvSpPr>
        <p:spPr>
          <a:xfrm rot="-5400000">
            <a:off x="10960585" y="5603379"/>
            <a:ext cx="1618329" cy="890914"/>
          </a:xfrm>
          <a:custGeom>
            <a:avLst/>
            <a:gdLst/>
            <a:ahLst/>
            <a:cxnLst/>
            <a:rect l="l" t="t" r="r" b="b"/>
            <a:pathLst>
              <a:path w="2427493" h="1336371">
                <a:moveTo>
                  <a:pt x="0" y="0"/>
                </a:moveTo>
                <a:lnTo>
                  <a:pt x="2427493" y="0"/>
                </a:lnTo>
                <a:lnTo>
                  <a:pt x="2427493" y="1336371"/>
                </a:lnTo>
                <a:lnTo>
                  <a:pt x="0" y="1336371"/>
                </a:lnTo>
                <a:lnTo>
                  <a:pt x="0" y="0"/>
                </a:lnTo>
                <a:close/>
              </a:path>
            </a:pathLst>
          </a:custGeom>
          <a:blipFill>
            <a:blip r:embed="rId4">
              <a:extLst>
                <a:ext uri="{96DAC541-7B7A-43D3-8B79-37D633B846F1}">
                  <asvg:svgBlip xmlns:asvg="http://schemas.microsoft.com/office/drawing/2016/SVG/main" r:embed="rId5"/>
                </a:ext>
              </a:extLst>
            </a:blip>
            <a:stretch>
              <a:fillRect l="-60340" b="-45628"/>
            </a:stretch>
          </a:blipFill>
        </p:spPr>
        <p:txBody>
          <a:bodyPr/>
          <a:lstStyle/>
          <a:p>
            <a:endParaRPr lang="en-GB"/>
          </a:p>
        </p:txBody>
      </p:sp>
      <p:grpSp>
        <p:nvGrpSpPr>
          <p:cNvPr id="7" name="Group 7">
            <a:extLst>
              <a:ext uri="{FF2B5EF4-FFF2-40B4-BE49-F238E27FC236}">
                <a16:creationId xmlns:a16="http://schemas.microsoft.com/office/drawing/2014/main" id="{6C13BC01-6BBC-4BCC-C790-B9C887C5042D}"/>
              </a:ext>
            </a:extLst>
          </p:cNvPr>
          <p:cNvGrpSpPr/>
          <p:nvPr/>
        </p:nvGrpSpPr>
        <p:grpSpPr>
          <a:xfrm>
            <a:off x="269107" y="6118722"/>
            <a:ext cx="4925219" cy="548045"/>
            <a:chOff x="0" y="0"/>
            <a:chExt cx="9850439" cy="1096089"/>
          </a:xfrm>
        </p:grpSpPr>
        <p:sp>
          <p:nvSpPr>
            <p:cNvPr id="8" name="Freeform 8">
              <a:extLst>
                <a:ext uri="{FF2B5EF4-FFF2-40B4-BE49-F238E27FC236}">
                  <a16:creationId xmlns:a16="http://schemas.microsoft.com/office/drawing/2014/main" id="{AD41E1E3-9B93-4E3D-B5FE-A6C99BFDD56A}"/>
                </a:ext>
              </a:extLst>
            </p:cNvPr>
            <p:cNvSpPr/>
            <p:nvPr/>
          </p:nvSpPr>
          <p:spPr>
            <a:xfrm>
              <a:off x="0" y="55216"/>
              <a:ext cx="4541993" cy="1040873"/>
            </a:xfrm>
            <a:custGeom>
              <a:avLst/>
              <a:gdLst/>
              <a:ahLst/>
              <a:cxnLst/>
              <a:rect l="l" t="t" r="r" b="b"/>
              <a:pathLst>
                <a:path w="4541993" h="1040873">
                  <a:moveTo>
                    <a:pt x="0" y="0"/>
                  </a:moveTo>
                  <a:lnTo>
                    <a:pt x="4541993" y="0"/>
                  </a:lnTo>
                  <a:lnTo>
                    <a:pt x="4541993" y="1040873"/>
                  </a:lnTo>
                  <a:lnTo>
                    <a:pt x="0" y="1040873"/>
                  </a:lnTo>
                  <a:lnTo>
                    <a:pt x="0" y="0"/>
                  </a:lnTo>
                  <a:close/>
                </a:path>
              </a:pathLst>
            </a:custGeom>
            <a:blipFill>
              <a:blip r:embed="rId6"/>
              <a:stretch>
                <a:fillRect/>
              </a:stretch>
            </a:blipFill>
          </p:spPr>
          <p:txBody>
            <a:bodyPr/>
            <a:lstStyle/>
            <a:p>
              <a:endParaRPr lang="en-GB"/>
            </a:p>
          </p:txBody>
        </p:sp>
        <p:sp>
          <p:nvSpPr>
            <p:cNvPr id="9" name="Freeform 9">
              <a:extLst>
                <a:ext uri="{FF2B5EF4-FFF2-40B4-BE49-F238E27FC236}">
                  <a16:creationId xmlns:a16="http://schemas.microsoft.com/office/drawing/2014/main" id="{5CF747BF-2250-0221-B8C0-85DA89A8E4AC}"/>
                </a:ext>
              </a:extLst>
            </p:cNvPr>
            <p:cNvSpPr/>
            <p:nvPr/>
          </p:nvSpPr>
          <p:spPr>
            <a:xfrm>
              <a:off x="5466082" y="0"/>
              <a:ext cx="4384357" cy="1096089"/>
            </a:xfrm>
            <a:custGeom>
              <a:avLst/>
              <a:gdLst/>
              <a:ahLst/>
              <a:cxnLst/>
              <a:rect l="l" t="t" r="r" b="b"/>
              <a:pathLst>
                <a:path w="4384357" h="1096089">
                  <a:moveTo>
                    <a:pt x="0" y="0"/>
                  </a:moveTo>
                  <a:lnTo>
                    <a:pt x="4384357" y="0"/>
                  </a:lnTo>
                  <a:lnTo>
                    <a:pt x="4384357" y="1096089"/>
                  </a:lnTo>
                  <a:lnTo>
                    <a:pt x="0" y="1096089"/>
                  </a:lnTo>
                  <a:lnTo>
                    <a:pt x="0" y="0"/>
                  </a:lnTo>
                  <a:close/>
                </a:path>
              </a:pathLst>
            </a:custGeom>
            <a:blipFill>
              <a:blip r:embed="rId7"/>
              <a:stretch>
                <a:fillRect/>
              </a:stretch>
            </a:blipFill>
          </p:spPr>
          <p:txBody>
            <a:bodyPr/>
            <a:lstStyle/>
            <a:p>
              <a:endParaRPr lang="en-GB"/>
            </a:p>
          </p:txBody>
        </p:sp>
      </p:grpSp>
      <p:sp>
        <p:nvSpPr>
          <p:cNvPr id="10" name="TextBox 9">
            <a:extLst>
              <a:ext uri="{FF2B5EF4-FFF2-40B4-BE49-F238E27FC236}">
                <a16:creationId xmlns:a16="http://schemas.microsoft.com/office/drawing/2014/main" id="{2D05E66F-7ADD-611D-93F7-875C749E8A8C}"/>
              </a:ext>
            </a:extLst>
          </p:cNvPr>
          <p:cNvSpPr txBox="1"/>
          <p:nvPr/>
        </p:nvSpPr>
        <p:spPr>
          <a:xfrm>
            <a:off x="269107" y="222572"/>
            <a:ext cx="11055185" cy="584775"/>
          </a:xfrm>
          <a:prstGeom prst="rect">
            <a:avLst/>
          </a:prstGeom>
          <a:noFill/>
        </p:spPr>
        <p:txBody>
          <a:bodyPr wrap="square" lIns="91440" tIns="45720" rIns="91440" bIns="45720" rtlCol="0" anchor="t">
            <a:spAutoFit/>
          </a:bodyPr>
          <a:lstStyle/>
          <a:p>
            <a:pPr algn="l"/>
            <a:r>
              <a:rPr lang="en-GB" sz="3200" b="1" dirty="0">
                <a:solidFill>
                  <a:schemeClr val="accent1"/>
                </a:solidFill>
                <a:effectLst/>
                <a:latin typeface="Poppins" panose="00000500000000000000" pitchFamily="2" charset="0"/>
                <a:ea typeface="Calibri" panose="020F0502020204030204" pitchFamily="34" charset="0"/>
                <a:cs typeface="Poppins" panose="00000500000000000000" pitchFamily="2" charset="0"/>
              </a:rPr>
              <a:t>Overview – themes and sentiment</a:t>
            </a:r>
          </a:p>
        </p:txBody>
      </p:sp>
      <p:pic>
        <p:nvPicPr>
          <p:cNvPr id="14" name="Picture 13">
            <a:extLst>
              <a:ext uri="{FF2B5EF4-FFF2-40B4-BE49-F238E27FC236}">
                <a16:creationId xmlns:a16="http://schemas.microsoft.com/office/drawing/2014/main" id="{927B5E27-366D-1D30-820F-D04DB588B167}"/>
              </a:ext>
            </a:extLst>
          </p:cNvPr>
          <p:cNvPicPr>
            <a:picLocks noChangeAspect="1"/>
          </p:cNvPicPr>
          <p:nvPr/>
        </p:nvPicPr>
        <p:blipFill>
          <a:blip r:embed="rId8"/>
          <a:stretch>
            <a:fillRect/>
          </a:stretch>
        </p:blipFill>
        <p:spPr>
          <a:xfrm>
            <a:off x="269107" y="874606"/>
            <a:ext cx="6415065" cy="2326073"/>
          </a:xfrm>
          <a:prstGeom prst="rect">
            <a:avLst/>
          </a:prstGeom>
        </p:spPr>
      </p:pic>
      <p:pic>
        <p:nvPicPr>
          <p:cNvPr id="16" name="Picture 15">
            <a:extLst>
              <a:ext uri="{FF2B5EF4-FFF2-40B4-BE49-F238E27FC236}">
                <a16:creationId xmlns:a16="http://schemas.microsoft.com/office/drawing/2014/main" id="{C9EC7D2C-378D-9236-BD01-E1494C49401C}"/>
              </a:ext>
            </a:extLst>
          </p:cNvPr>
          <p:cNvPicPr>
            <a:picLocks noChangeAspect="1"/>
          </p:cNvPicPr>
          <p:nvPr/>
        </p:nvPicPr>
        <p:blipFill>
          <a:blip r:embed="rId9"/>
          <a:stretch>
            <a:fillRect/>
          </a:stretch>
        </p:blipFill>
        <p:spPr>
          <a:xfrm>
            <a:off x="228454" y="3254455"/>
            <a:ext cx="6483310" cy="2431740"/>
          </a:xfrm>
          <a:prstGeom prst="rect">
            <a:avLst/>
          </a:prstGeom>
        </p:spPr>
      </p:pic>
      <p:pic>
        <p:nvPicPr>
          <p:cNvPr id="18" name="Picture 17">
            <a:extLst>
              <a:ext uri="{FF2B5EF4-FFF2-40B4-BE49-F238E27FC236}">
                <a16:creationId xmlns:a16="http://schemas.microsoft.com/office/drawing/2014/main" id="{5BD00D35-0EF3-50FC-C8FA-F2426D464C19}"/>
              </a:ext>
            </a:extLst>
          </p:cNvPr>
          <p:cNvPicPr>
            <a:picLocks noChangeAspect="1"/>
          </p:cNvPicPr>
          <p:nvPr/>
        </p:nvPicPr>
        <p:blipFill>
          <a:blip r:embed="rId10"/>
          <a:stretch>
            <a:fillRect/>
          </a:stretch>
        </p:blipFill>
        <p:spPr>
          <a:xfrm>
            <a:off x="6918500" y="2877945"/>
            <a:ext cx="2681618" cy="2808250"/>
          </a:xfrm>
          <a:prstGeom prst="rect">
            <a:avLst/>
          </a:prstGeom>
        </p:spPr>
      </p:pic>
      <p:sp>
        <p:nvSpPr>
          <p:cNvPr id="20" name="TextBox 19">
            <a:extLst>
              <a:ext uri="{FF2B5EF4-FFF2-40B4-BE49-F238E27FC236}">
                <a16:creationId xmlns:a16="http://schemas.microsoft.com/office/drawing/2014/main" id="{52C494D2-A16E-B0BC-6875-373C42F0CD93}"/>
              </a:ext>
            </a:extLst>
          </p:cNvPr>
          <p:cNvSpPr txBox="1"/>
          <p:nvPr/>
        </p:nvSpPr>
        <p:spPr>
          <a:xfrm>
            <a:off x="6711764" y="902613"/>
            <a:ext cx="5338306" cy="1815882"/>
          </a:xfrm>
          <a:prstGeom prst="rect">
            <a:avLst/>
          </a:prstGeom>
          <a:noFill/>
        </p:spPr>
        <p:txBody>
          <a:bodyPr wrap="square">
            <a:spAutoFit/>
          </a:bodyPr>
          <a:lstStyle/>
          <a:p>
            <a:pPr marL="285750" indent="-285750">
              <a:buFont typeface="Arial" panose="020B0604020202020204" pitchFamily="34" charset="0"/>
              <a:buChar char="•"/>
            </a:pPr>
            <a:r>
              <a:rPr lang="en-GB" sz="1600" b="0" i="0" dirty="0">
                <a:solidFill>
                  <a:srgbClr val="252423"/>
                </a:solidFill>
                <a:effectLst/>
                <a:latin typeface="Poppins" panose="00000500000000000000" pitchFamily="2" charset="0"/>
                <a:cs typeface="Poppins" panose="00000500000000000000" pitchFamily="2" charset="0"/>
              </a:rPr>
              <a:t>The top five themes of feedback received are the same before and after Pharmacy First. </a:t>
            </a:r>
          </a:p>
          <a:p>
            <a:pPr marL="285750" indent="-285750">
              <a:buFont typeface="Arial" panose="020B0604020202020204" pitchFamily="34" charset="0"/>
              <a:buChar char="•"/>
            </a:pPr>
            <a:r>
              <a:rPr lang="en-GB" sz="1600" dirty="0">
                <a:solidFill>
                  <a:srgbClr val="252423"/>
                </a:solidFill>
                <a:latin typeface="Poppins" panose="00000500000000000000" pitchFamily="2" charset="0"/>
                <a:cs typeface="Poppins" panose="00000500000000000000" pitchFamily="2" charset="0"/>
              </a:rPr>
              <a:t>The sentiment of these themes also do not show any major changes.</a:t>
            </a:r>
          </a:p>
          <a:p>
            <a:pPr marL="285750" indent="-285750">
              <a:buFont typeface="Arial" panose="020B0604020202020204" pitchFamily="34" charset="0"/>
              <a:buChar char="•"/>
            </a:pPr>
            <a:r>
              <a:rPr lang="en-GB" sz="1600" b="0" i="0" dirty="0">
                <a:solidFill>
                  <a:srgbClr val="252423"/>
                </a:solidFill>
                <a:effectLst/>
                <a:latin typeface="Poppins" panose="00000500000000000000" pitchFamily="2" charset="0"/>
                <a:cs typeface="Poppins" panose="00000500000000000000" pitchFamily="2" charset="0"/>
              </a:rPr>
              <a:t>We have heard more pharmacy feedback in 2024, compared to 2023, with a slight increase in positive experiences. </a:t>
            </a:r>
            <a:endParaRPr lang="en-GB" sz="1600" dirty="0">
              <a:solidFill>
                <a:srgbClr val="252423"/>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582383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12EA33-5CE9-49B7-CD1B-62F67B8A4E91}"/>
            </a:ext>
          </a:extLst>
        </p:cNvPr>
        <p:cNvGrpSpPr/>
        <p:nvPr/>
      </p:nvGrpSpPr>
      <p:grpSpPr>
        <a:xfrm>
          <a:off x="0" y="0"/>
          <a:ext cx="0" cy="0"/>
          <a:chOff x="0" y="0"/>
          <a:chExt cx="0" cy="0"/>
        </a:xfrm>
      </p:grpSpPr>
      <p:pic>
        <p:nvPicPr>
          <p:cNvPr id="29" name="Picture 28">
            <a:extLst>
              <a:ext uri="{FF2B5EF4-FFF2-40B4-BE49-F238E27FC236}">
                <a16:creationId xmlns:a16="http://schemas.microsoft.com/office/drawing/2014/main" id="{F03EEF43-90BF-4FDB-B0EA-8676A92F8732}"/>
              </a:ext>
            </a:extLst>
          </p:cNvPr>
          <p:cNvPicPr>
            <a:picLocks noChangeAspect="1"/>
          </p:cNvPicPr>
          <p:nvPr/>
        </p:nvPicPr>
        <p:blipFill>
          <a:blip r:embed="rId2"/>
          <a:stretch>
            <a:fillRect/>
          </a:stretch>
        </p:blipFill>
        <p:spPr>
          <a:xfrm>
            <a:off x="120073" y="3258084"/>
            <a:ext cx="6185575" cy="2464006"/>
          </a:xfrm>
          <a:prstGeom prst="rect">
            <a:avLst/>
          </a:prstGeom>
        </p:spPr>
      </p:pic>
      <p:pic>
        <p:nvPicPr>
          <p:cNvPr id="27" name="Picture 26">
            <a:extLst>
              <a:ext uri="{FF2B5EF4-FFF2-40B4-BE49-F238E27FC236}">
                <a16:creationId xmlns:a16="http://schemas.microsoft.com/office/drawing/2014/main" id="{3983ECB2-62D6-6048-55E1-EC929729735A}"/>
              </a:ext>
            </a:extLst>
          </p:cNvPr>
          <p:cNvPicPr>
            <a:picLocks noChangeAspect="1"/>
          </p:cNvPicPr>
          <p:nvPr/>
        </p:nvPicPr>
        <p:blipFill>
          <a:blip r:embed="rId3"/>
          <a:srcRect l="16" t="2280" r="715" b="2166"/>
          <a:stretch/>
        </p:blipFill>
        <p:spPr>
          <a:xfrm>
            <a:off x="195972" y="853319"/>
            <a:ext cx="6112464" cy="2308324"/>
          </a:xfrm>
          <a:prstGeom prst="rect">
            <a:avLst/>
          </a:prstGeom>
          <a:ln>
            <a:solidFill>
              <a:schemeClr val="bg1">
                <a:lumMod val="85000"/>
              </a:schemeClr>
            </a:solidFill>
          </a:ln>
        </p:spPr>
      </p:pic>
      <p:grpSp>
        <p:nvGrpSpPr>
          <p:cNvPr id="2" name="Group 2">
            <a:extLst>
              <a:ext uri="{FF2B5EF4-FFF2-40B4-BE49-F238E27FC236}">
                <a16:creationId xmlns:a16="http://schemas.microsoft.com/office/drawing/2014/main" id="{BA5B1111-D770-5E17-0D1D-C0FFC375693B}"/>
              </a:ext>
            </a:extLst>
          </p:cNvPr>
          <p:cNvGrpSpPr/>
          <p:nvPr/>
        </p:nvGrpSpPr>
        <p:grpSpPr>
          <a:xfrm>
            <a:off x="0" y="5874857"/>
            <a:ext cx="12192000" cy="997211"/>
            <a:chOff x="0" y="0"/>
            <a:chExt cx="4816593" cy="393960"/>
          </a:xfrm>
        </p:grpSpPr>
        <p:sp>
          <p:nvSpPr>
            <p:cNvPr id="3" name="Freeform 3">
              <a:extLst>
                <a:ext uri="{FF2B5EF4-FFF2-40B4-BE49-F238E27FC236}">
                  <a16:creationId xmlns:a16="http://schemas.microsoft.com/office/drawing/2014/main" id="{B131A0C0-1254-E199-0B5A-3C3E624ACE60}"/>
                </a:ext>
              </a:extLst>
            </p:cNvPr>
            <p:cNvSpPr/>
            <p:nvPr/>
          </p:nvSpPr>
          <p:spPr>
            <a:xfrm>
              <a:off x="0" y="0"/>
              <a:ext cx="4816592" cy="393960"/>
            </a:xfrm>
            <a:custGeom>
              <a:avLst/>
              <a:gdLst/>
              <a:ahLst/>
              <a:cxnLst/>
              <a:rect l="l" t="t" r="r" b="b"/>
              <a:pathLst>
                <a:path w="4816592" h="393960">
                  <a:moveTo>
                    <a:pt x="0" y="0"/>
                  </a:moveTo>
                  <a:lnTo>
                    <a:pt x="4816592" y="0"/>
                  </a:lnTo>
                  <a:lnTo>
                    <a:pt x="4816592" y="393960"/>
                  </a:lnTo>
                  <a:lnTo>
                    <a:pt x="0" y="393960"/>
                  </a:lnTo>
                  <a:close/>
                </a:path>
              </a:pathLst>
            </a:custGeom>
            <a:solidFill>
              <a:srgbClr val="195873"/>
            </a:solidFill>
          </p:spPr>
          <p:txBody>
            <a:bodyPr/>
            <a:lstStyle/>
            <a:p>
              <a:endParaRPr lang="en-GB"/>
            </a:p>
          </p:txBody>
        </p:sp>
        <p:sp>
          <p:nvSpPr>
            <p:cNvPr id="4" name="TextBox 4">
              <a:extLst>
                <a:ext uri="{FF2B5EF4-FFF2-40B4-BE49-F238E27FC236}">
                  <a16:creationId xmlns:a16="http://schemas.microsoft.com/office/drawing/2014/main" id="{86945FB0-61D9-2987-5C4C-907075DE546F}"/>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p>
          </p:txBody>
        </p:sp>
      </p:grpSp>
      <p:sp>
        <p:nvSpPr>
          <p:cNvPr id="5" name="Freeform 5">
            <a:extLst>
              <a:ext uri="{FF2B5EF4-FFF2-40B4-BE49-F238E27FC236}">
                <a16:creationId xmlns:a16="http://schemas.microsoft.com/office/drawing/2014/main" id="{972B34E5-1190-FC7A-C3DA-90B6E3B61D95}"/>
              </a:ext>
            </a:extLst>
          </p:cNvPr>
          <p:cNvSpPr/>
          <p:nvPr/>
        </p:nvSpPr>
        <p:spPr>
          <a:xfrm>
            <a:off x="10329549" y="6118722"/>
            <a:ext cx="1885657" cy="739278"/>
          </a:xfrm>
          <a:custGeom>
            <a:avLst/>
            <a:gdLst/>
            <a:ahLst/>
            <a:cxnLst/>
            <a:rect l="l" t="t" r="r" b="b"/>
            <a:pathLst>
              <a:path w="2828486" h="1108917">
                <a:moveTo>
                  <a:pt x="0" y="0"/>
                </a:moveTo>
                <a:lnTo>
                  <a:pt x="2828486" y="0"/>
                </a:lnTo>
                <a:lnTo>
                  <a:pt x="2828486" y="1108917"/>
                </a:lnTo>
                <a:lnTo>
                  <a:pt x="0" y="1108917"/>
                </a:lnTo>
                <a:lnTo>
                  <a:pt x="0" y="0"/>
                </a:lnTo>
                <a:close/>
              </a:path>
            </a:pathLst>
          </a:custGeom>
          <a:blipFill>
            <a:blip r:embed="rId4">
              <a:extLst>
                <a:ext uri="{96DAC541-7B7A-43D3-8B79-37D633B846F1}">
                  <asvg:svgBlip xmlns:asvg="http://schemas.microsoft.com/office/drawing/2016/SVG/main" r:embed="rId5"/>
                </a:ext>
              </a:extLst>
            </a:blip>
            <a:stretch>
              <a:fillRect r="-38738" b="-76938"/>
            </a:stretch>
          </a:blipFill>
        </p:spPr>
        <p:txBody>
          <a:bodyPr/>
          <a:lstStyle/>
          <a:p>
            <a:endParaRPr lang="en-GB"/>
          </a:p>
        </p:txBody>
      </p:sp>
      <p:sp>
        <p:nvSpPr>
          <p:cNvPr id="6" name="Freeform 6">
            <a:extLst>
              <a:ext uri="{FF2B5EF4-FFF2-40B4-BE49-F238E27FC236}">
                <a16:creationId xmlns:a16="http://schemas.microsoft.com/office/drawing/2014/main" id="{FAEA3542-B75F-E2A9-EED0-D0342CB1CBBF}"/>
              </a:ext>
            </a:extLst>
          </p:cNvPr>
          <p:cNvSpPr/>
          <p:nvPr/>
        </p:nvSpPr>
        <p:spPr>
          <a:xfrm rot="-5400000">
            <a:off x="10960585" y="5603379"/>
            <a:ext cx="1618329" cy="890914"/>
          </a:xfrm>
          <a:custGeom>
            <a:avLst/>
            <a:gdLst/>
            <a:ahLst/>
            <a:cxnLst/>
            <a:rect l="l" t="t" r="r" b="b"/>
            <a:pathLst>
              <a:path w="2427493" h="1336371">
                <a:moveTo>
                  <a:pt x="0" y="0"/>
                </a:moveTo>
                <a:lnTo>
                  <a:pt x="2427493" y="0"/>
                </a:lnTo>
                <a:lnTo>
                  <a:pt x="2427493" y="1336371"/>
                </a:lnTo>
                <a:lnTo>
                  <a:pt x="0" y="1336371"/>
                </a:lnTo>
                <a:lnTo>
                  <a:pt x="0" y="0"/>
                </a:lnTo>
                <a:close/>
              </a:path>
            </a:pathLst>
          </a:custGeom>
          <a:blipFill>
            <a:blip r:embed="rId6">
              <a:extLst>
                <a:ext uri="{96DAC541-7B7A-43D3-8B79-37D633B846F1}">
                  <asvg:svgBlip xmlns:asvg="http://schemas.microsoft.com/office/drawing/2016/SVG/main" r:embed="rId7"/>
                </a:ext>
              </a:extLst>
            </a:blip>
            <a:stretch>
              <a:fillRect l="-60340" b="-45628"/>
            </a:stretch>
          </a:blipFill>
        </p:spPr>
        <p:txBody>
          <a:bodyPr/>
          <a:lstStyle/>
          <a:p>
            <a:endParaRPr lang="en-GB"/>
          </a:p>
        </p:txBody>
      </p:sp>
      <p:grpSp>
        <p:nvGrpSpPr>
          <p:cNvPr id="7" name="Group 7">
            <a:extLst>
              <a:ext uri="{FF2B5EF4-FFF2-40B4-BE49-F238E27FC236}">
                <a16:creationId xmlns:a16="http://schemas.microsoft.com/office/drawing/2014/main" id="{66D8C24D-5EF3-DA8B-1284-BBA2DD2FF995}"/>
              </a:ext>
            </a:extLst>
          </p:cNvPr>
          <p:cNvGrpSpPr/>
          <p:nvPr/>
        </p:nvGrpSpPr>
        <p:grpSpPr>
          <a:xfrm>
            <a:off x="269107" y="6118722"/>
            <a:ext cx="4925219" cy="548045"/>
            <a:chOff x="0" y="0"/>
            <a:chExt cx="9850439" cy="1096089"/>
          </a:xfrm>
        </p:grpSpPr>
        <p:sp>
          <p:nvSpPr>
            <p:cNvPr id="8" name="Freeform 8">
              <a:extLst>
                <a:ext uri="{FF2B5EF4-FFF2-40B4-BE49-F238E27FC236}">
                  <a16:creationId xmlns:a16="http://schemas.microsoft.com/office/drawing/2014/main" id="{45AC27B0-53CD-DD68-1F3A-20DE8712940C}"/>
                </a:ext>
              </a:extLst>
            </p:cNvPr>
            <p:cNvSpPr/>
            <p:nvPr/>
          </p:nvSpPr>
          <p:spPr>
            <a:xfrm>
              <a:off x="0" y="55216"/>
              <a:ext cx="4541993" cy="1040873"/>
            </a:xfrm>
            <a:custGeom>
              <a:avLst/>
              <a:gdLst/>
              <a:ahLst/>
              <a:cxnLst/>
              <a:rect l="l" t="t" r="r" b="b"/>
              <a:pathLst>
                <a:path w="4541993" h="1040873">
                  <a:moveTo>
                    <a:pt x="0" y="0"/>
                  </a:moveTo>
                  <a:lnTo>
                    <a:pt x="4541993" y="0"/>
                  </a:lnTo>
                  <a:lnTo>
                    <a:pt x="4541993" y="1040873"/>
                  </a:lnTo>
                  <a:lnTo>
                    <a:pt x="0" y="1040873"/>
                  </a:lnTo>
                  <a:lnTo>
                    <a:pt x="0" y="0"/>
                  </a:lnTo>
                  <a:close/>
                </a:path>
              </a:pathLst>
            </a:custGeom>
            <a:blipFill>
              <a:blip r:embed="rId8"/>
              <a:stretch>
                <a:fillRect/>
              </a:stretch>
            </a:blipFill>
          </p:spPr>
          <p:txBody>
            <a:bodyPr/>
            <a:lstStyle/>
            <a:p>
              <a:endParaRPr lang="en-GB"/>
            </a:p>
          </p:txBody>
        </p:sp>
        <p:sp>
          <p:nvSpPr>
            <p:cNvPr id="9" name="Freeform 9">
              <a:extLst>
                <a:ext uri="{FF2B5EF4-FFF2-40B4-BE49-F238E27FC236}">
                  <a16:creationId xmlns:a16="http://schemas.microsoft.com/office/drawing/2014/main" id="{3A880768-32FD-60AB-E6F8-F3133073718D}"/>
                </a:ext>
              </a:extLst>
            </p:cNvPr>
            <p:cNvSpPr/>
            <p:nvPr/>
          </p:nvSpPr>
          <p:spPr>
            <a:xfrm>
              <a:off x="5466082" y="0"/>
              <a:ext cx="4384357" cy="1096089"/>
            </a:xfrm>
            <a:custGeom>
              <a:avLst/>
              <a:gdLst/>
              <a:ahLst/>
              <a:cxnLst/>
              <a:rect l="l" t="t" r="r" b="b"/>
              <a:pathLst>
                <a:path w="4384357" h="1096089">
                  <a:moveTo>
                    <a:pt x="0" y="0"/>
                  </a:moveTo>
                  <a:lnTo>
                    <a:pt x="4384357" y="0"/>
                  </a:lnTo>
                  <a:lnTo>
                    <a:pt x="4384357" y="1096089"/>
                  </a:lnTo>
                  <a:lnTo>
                    <a:pt x="0" y="1096089"/>
                  </a:lnTo>
                  <a:lnTo>
                    <a:pt x="0" y="0"/>
                  </a:lnTo>
                  <a:close/>
                </a:path>
              </a:pathLst>
            </a:custGeom>
            <a:blipFill>
              <a:blip r:embed="rId9"/>
              <a:stretch>
                <a:fillRect/>
              </a:stretch>
            </a:blipFill>
          </p:spPr>
          <p:txBody>
            <a:bodyPr/>
            <a:lstStyle/>
            <a:p>
              <a:endParaRPr lang="en-GB"/>
            </a:p>
          </p:txBody>
        </p:sp>
      </p:grpSp>
      <p:sp>
        <p:nvSpPr>
          <p:cNvPr id="10" name="TextBox 9">
            <a:extLst>
              <a:ext uri="{FF2B5EF4-FFF2-40B4-BE49-F238E27FC236}">
                <a16:creationId xmlns:a16="http://schemas.microsoft.com/office/drawing/2014/main" id="{7EF6697F-4C4F-F4B0-201A-608474FAB962}"/>
              </a:ext>
            </a:extLst>
          </p:cNvPr>
          <p:cNvSpPr txBox="1"/>
          <p:nvPr/>
        </p:nvSpPr>
        <p:spPr>
          <a:xfrm>
            <a:off x="269107" y="268544"/>
            <a:ext cx="11055185" cy="584775"/>
          </a:xfrm>
          <a:prstGeom prst="rect">
            <a:avLst/>
          </a:prstGeom>
          <a:noFill/>
        </p:spPr>
        <p:txBody>
          <a:bodyPr wrap="square" lIns="91440" tIns="45720" rIns="91440" bIns="45720" rtlCol="0" anchor="t">
            <a:spAutoFit/>
          </a:bodyPr>
          <a:lstStyle/>
          <a:p>
            <a:pPr algn="l"/>
            <a:r>
              <a:rPr lang="en-GB" sz="3200" b="1" dirty="0">
                <a:solidFill>
                  <a:schemeClr val="accent1"/>
                </a:solidFill>
                <a:effectLst/>
                <a:latin typeface="Poppins" panose="00000500000000000000" pitchFamily="2" charset="0"/>
                <a:ea typeface="Calibri" panose="020F0502020204030204" pitchFamily="34" charset="0"/>
                <a:cs typeface="Poppins" panose="00000500000000000000" pitchFamily="2" charset="0"/>
              </a:rPr>
              <a:t>Changes over time - demographics</a:t>
            </a:r>
          </a:p>
        </p:txBody>
      </p:sp>
      <p:pic>
        <p:nvPicPr>
          <p:cNvPr id="14" name="Picture 13">
            <a:extLst>
              <a:ext uri="{FF2B5EF4-FFF2-40B4-BE49-F238E27FC236}">
                <a16:creationId xmlns:a16="http://schemas.microsoft.com/office/drawing/2014/main" id="{DC056AE6-269B-878E-2157-67C22D00900B}"/>
              </a:ext>
            </a:extLst>
          </p:cNvPr>
          <p:cNvPicPr>
            <a:picLocks noChangeAspect="1"/>
          </p:cNvPicPr>
          <p:nvPr/>
        </p:nvPicPr>
        <p:blipFill>
          <a:blip r:embed="rId10"/>
          <a:stretch>
            <a:fillRect/>
          </a:stretch>
        </p:blipFill>
        <p:spPr>
          <a:xfrm>
            <a:off x="6383947" y="3316678"/>
            <a:ext cx="5466308" cy="2374949"/>
          </a:xfrm>
          <a:prstGeom prst="rect">
            <a:avLst/>
          </a:prstGeom>
        </p:spPr>
      </p:pic>
      <p:sp>
        <p:nvSpPr>
          <p:cNvPr id="19" name="TextBox 18">
            <a:extLst>
              <a:ext uri="{FF2B5EF4-FFF2-40B4-BE49-F238E27FC236}">
                <a16:creationId xmlns:a16="http://schemas.microsoft.com/office/drawing/2014/main" id="{1A35AA3D-E91D-929E-F0FA-62B85D1F84B4}"/>
              </a:ext>
            </a:extLst>
          </p:cNvPr>
          <p:cNvSpPr txBox="1"/>
          <p:nvPr/>
        </p:nvSpPr>
        <p:spPr>
          <a:xfrm>
            <a:off x="6381571" y="853319"/>
            <a:ext cx="5641873" cy="2554545"/>
          </a:xfrm>
          <a:prstGeom prst="rect">
            <a:avLst/>
          </a:prstGeom>
          <a:noFill/>
        </p:spPr>
        <p:txBody>
          <a:bodyPr wrap="square" rtlCol="0">
            <a:spAutoFit/>
          </a:bodyPr>
          <a:lstStyle/>
          <a:p>
            <a:r>
              <a:rPr lang="en-GB" sz="1600" dirty="0">
                <a:latin typeface="Poppins" panose="00000500000000000000" pitchFamily="2" charset="0"/>
                <a:cs typeface="Poppins" panose="00000500000000000000" pitchFamily="2" charset="0"/>
              </a:rPr>
              <a:t>Looking at changes over time allows us to see if anything has changed since the implementation of Pharmacy First and therefore comment on its effectiveness on people's healthcare experiences. </a:t>
            </a:r>
          </a:p>
          <a:p>
            <a:endParaRPr lang="en-GB" sz="1600"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GB" sz="1600" dirty="0">
                <a:latin typeface="Poppins" panose="00000500000000000000" pitchFamily="2" charset="0"/>
                <a:cs typeface="Poppins" panose="00000500000000000000" pitchFamily="2" charset="0"/>
              </a:rPr>
              <a:t>Previous trends are supported, with an increase in positive feedback from women and younger people accessing pharmacies since the implementation of Pharmacy First.</a:t>
            </a:r>
          </a:p>
          <a:p>
            <a:endParaRPr lang="en-GB" sz="1600" dirty="0">
              <a:latin typeface="Poppins" panose="00000500000000000000" pitchFamily="2" charset="0"/>
              <a:cs typeface="Poppins" panose="00000500000000000000" pitchFamily="2" charset="0"/>
            </a:endParaRPr>
          </a:p>
        </p:txBody>
      </p:sp>
      <p:cxnSp>
        <p:nvCxnSpPr>
          <p:cNvPr id="21" name="Straight Arrow Connector 20">
            <a:extLst>
              <a:ext uri="{FF2B5EF4-FFF2-40B4-BE49-F238E27FC236}">
                <a16:creationId xmlns:a16="http://schemas.microsoft.com/office/drawing/2014/main" id="{68B54529-D997-555C-0F7B-B884F29C6CD6}"/>
              </a:ext>
            </a:extLst>
          </p:cNvPr>
          <p:cNvCxnSpPr>
            <a:cxnSpLocks/>
          </p:cNvCxnSpPr>
          <p:nvPr/>
        </p:nvCxnSpPr>
        <p:spPr>
          <a:xfrm flipV="1">
            <a:off x="1893455" y="2022764"/>
            <a:ext cx="1209963" cy="609600"/>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sp>
        <p:nvSpPr>
          <p:cNvPr id="25" name="Oval 24">
            <a:extLst>
              <a:ext uri="{FF2B5EF4-FFF2-40B4-BE49-F238E27FC236}">
                <a16:creationId xmlns:a16="http://schemas.microsoft.com/office/drawing/2014/main" id="{90588A75-6525-CEFA-7D65-6943A7221DCD}"/>
              </a:ext>
            </a:extLst>
          </p:cNvPr>
          <p:cNvSpPr/>
          <p:nvPr/>
        </p:nvSpPr>
        <p:spPr>
          <a:xfrm>
            <a:off x="2228106" y="4137890"/>
            <a:ext cx="1096984" cy="60959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63078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FA92E5-583F-C591-5A6F-54C8E645E46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4B19669-77D9-5642-E44B-9A54A178D6B8}"/>
              </a:ext>
            </a:extLst>
          </p:cNvPr>
          <p:cNvGrpSpPr/>
          <p:nvPr/>
        </p:nvGrpSpPr>
        <p:grpSpPr>
          <a:xfrm>
            <a:off x="0" y="5874857"/>
            <a:ext cx="12192000" cy="997211"/>
            <a:chOff x="0" y="0"/>
            <a:chExt cx="4816593" cy="393960"/>
          </a:xfrm>
        </p:grpSpPr>
        <p:sp>
          <p:nvSpPr>
            <p:cNvPr id="3" name="Freeform 3">
              <a:extLst>
                <a:ext uri="{FF2B5EF4-FFF2-40B4-BE49-F238E27FC236}">
                  <a16:creationId xmlns:a16="http://schemas.microsoft.com/office/drawing/2014/main" id="{25EAA598-C76C-1B00-950A-C6D89DB56FB6}"/>
                </a:ext>
              </a:extLst>
            </p:cNvPr>
            <p:cNvSpPr/>
            <p:nvPr/>
          </p:nvSpPr>
          <p:spPr>
            <a:xfrm>
              <a:off x="0" y="0"/>
              <a:ext cx="4816592" cy="393960"/>
            </a:xfrm>
            <a:custGeom>
              <a:avLst/>
              <a:gdLst/>
              <a:ahLst/>
              <a:cxnLst/>
              <a:rect l="l" t="t" r="r" b="b"/>
              <a:pathLst>
                <a:path w="4816592" h="393960">
                  <a:moveTo>
                    <a:pt x="0" y="0"/>
                  </a:moveTo>
                  <a:lnTo>
                    <a:pt x="4816592" y="0"/>
                  </a:lnTo>
                  <a:lnTo>
                    <a:pt x="4816592" y="393960"/>
                  </a:lnTo>
                  <a:lnTo>
                    <a:pt x="0" y="393960"/>
                  </a:lnTo>
                  <a:close/>
                </a:path>
              </a:pathLst>
            </a:custGeom>
            <a:solidFill>
              <a:srgbClr val="195873"/>
            </a:solidFill>
          </p:spPr>
          <p:txBody>
            <a:bodyPr/>
            <a:lstStyle/>
            <a:p>
              <a:endParaRPr lang="en-GB"/>
            </a:p>
          </p:txBody>
        </p:sp>
        <p:sp>
          <p:nvSpPr>
            <p:cNvPr id="4" name="TextBox 4">
              <a:extLst>
                <a:ext uri="{FF2B5EF4-FFF2-40B4-BE49-F238E27FC236}">
                  <a16:creationId xmlns:a16="http://schemas.microsoft.com/office/drawing/2014/main" id="{E77F2E9C-B8AC-EE12-FFE8-33D848CEA3D1}"/>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p>
          </p:txBody>
        </p:sp>
      </p:grpSp>
      <p:sp>
        <p:nvSpPr>
          <p:cNvPr id="5" name="Freeform 5">
            <a:extLst>
              <a:ext uri="{FF2B5EF4-FFF2-40B4-BE49-F238E27FC236}">
                <a16:creationId xmlns:a16="http://schemas.microsoft.com/office/drawing/2014/main" id="{419A4589-5E74-CDE6-ACF6-FC0FC63C35A7}"/>
              </a:ext>
            </a:extLst>
          </p:cNvPr>
          <p:cNvSpPr/>
          <p:nvPr/>
        </p:nvSpPr>
        <p:spPr>
          <a:xfrm>
            <a:off x="10329549" y="6118722"/>
            <a:ext cx="1885657" cy="739278"/>
          </a:xfrm>
          <a:custGeom>
            <a:avLst/>
            <a:gdLst/>
            <a:ahLst/>
            <a:cxnLst/>
            <a:rect l="l" t="t" r="r" b="b"/>
            <a:pathLst>
              <a:path w="2828486" h="1108917">
                <a:moveTo>
                  <a:pt x="0" y="0"/>
                </a:moveTo>
                <a:lnTo>
                  <a:pt x="2828486" y="0"/>
                </a:lnTo>
                <a:lnTo>
                  <a:pt x="2828486" y="1108917"/>
                </a:lnTo>
                <a:lnTo>
                  <a:pt x="0" y="1108917"/>
                </a:lnTo>
                <a:lnTo>
                  <a:pt x="0" y="0"/>
                </a:lnTo>
                <a:close/>
              </a:path>
            </a:pathLst>
          </a:custGeom>
          <a:blipFill>
            <a:blip r:embed="rId2">
              <a:extLst>
                <a:ext uri="{96DAC541-7B7A-43D3-8B79-37D633B846F1}">
                  <asvg:svgBlip xmlns:asvg="http://schemas.microsoft.com/office/drawing/2016/SVG/main" r:embed="rId3"/>
                </a:ext>
              </a:extLst>
            </a:blip>
            <a:stretch>
              <a:fillRect r="-38738" b="-76938"/>
            </a:stretch>
          </a:blipFill>
        </p:spPr>
        <p:txBody>
          <a:bodyPr/>
          <a:lstStyle/>
          <a:p>
            <a:endParaRPr lang="en-GB"/>
          </a:p>
        </p:txBody>
      </p:sp>
      <p:sp>
        <p:nvSpPr>
          <p:cNvPr id="6" name="Freeform 6">
            <a:extLst>
              <a:ext uri="{FF2B5EF4-FFF2-40B4-BE49-F238E27FC236}">
                <a16:creationId xmlns:a16="http://schemas.microsoft.com/office/drawing/2014/main" id="{17E1596D-36D2-E758-EC8D-C11ECD5BF015}"/>
              </a:ext>
            </a:extLst>
          </p:cNvPr>
          <p:cNvSpPr/>
          <p:nvPr/>
        </p:nvSpPr>
        <p:spPr>
          <a:xfrm rot="-5400000">
            <a:off x="10960585" y="5603379"/>
            <a:ext cx="1618329" cy="890914"/>
          </a:xfrm>
          <a:custGeom>
            <a:avLst/>
            <a:gdLst/>
            <a:ahLst/>
            <a:cxnLst/>
            <a:rect l="l" t="t" r="r" b="b"/>
            <a:pathLst>
              <a:path w="2427493" h="1336371">
                <a:moveTo>
                  <a:pt x="0" y="0"/>
                </a:moveTo>
                <a:lnTo>
                  <a:pt x="2427493" y="0"/>
                </a:lnTo>
                <a:lnTo>
                  <a:pt x="2427493" y="1336371"/>
                </a:lnTo>
                <a:lnTo>
                  <a:pt x="0" y="1336371"/>
                </a:lnTo>
                <a:lnTo>
                  <a:pt x="0" y="0"/>
                </a:lnTo>
                <a:close/>
              </a:path>
            </a:pathLst>
          </a:custGeom>
          <a:blipFill>
            <a:blip r:embed="rId4">
              <a:extLst>
                <a:ext uri="{96DAC541-7B7A-43D3-8B79-37D633B846F1}">
                  <asvg:svgBlip xmlns:asvg="http://schemas.microsoft.com/office/drawing/2016/SVG/main" r:embed="rId5"/>
                </a:ext>
              </a:extLst>
            </a:blip>
            <a:stretch>
              <a:fillRect l="-60340" b="-45628"/>
            </a:stretch>
          </a:blipFill>
        </p:spPr>
        <p:txBody>
          <a:bodyPr/>
          <a:lstStyle/>
          <a:p>
            <a:endParaRPr lang="en-GB"/>
          </a:p>
        </p:txBody>
      </p:sp>
      <p:grpSp>
        <p:nvGrpSpPr>
          <p:cNvPr id="7" name="Group 7">
            <a:extLst>
              <a:ext uri="{FF2B5EF4-FFF2-40B4-BE49-F238E27FC236}">
                <a16:creationId xmlns:a16="http://schemas.microsoft.com/office/drawing/2014/main" id="{BB98990F-A305-1BB1-FD41-F80C4BA60496}"/>
              </a:ext>
            </a:extLst>
          </p:cNvPr>
          <p:cNvGrpSpPr/>
          <p:nvPr/>
        </p:nvGrpSpPr>
        <p:grpSpPr>
          <a:xfrm>
            <a:off x="269107" y="6118722"/>
            <a:ext cx="4925219" cy="548045"/>
            <a:chOff x="0" y="0"/>
            <a:chExt cx="9850439" cy="1096089"/>
          </a:xfrm>
        </p:grpSpPr>
        <p:sp>
          <p:nvSpPr>
            <p:cNvPr id="8" name="Freeform 8">
              <a:extLst>
                <a:ext uri="{FF2B5EF4-FFF2-40B4-BE49-F238E27FC236}">
                  <a16:creationId xmlns:a16="http://schemas.microsoft.com/office/drawing/2014/main" id="{871E6A48-C310-0AC4-0D12-3031EA18E4DF}"/>
                </a:ext>
              </a:extLst>
            </p:cNvPr>
            <p:cNvSpPr/>
            <p:nvPr/>
          </p:nvSpPr>
          <p:spPr>
            <a:xfrm>
              <a:off x="0" y="55216"/>
              <a:ext cx="4541993" cy="1040873"/>
            </a:xfrm>
            <a:custGeom>
              <a:avLst/>
              <a:gdLst/>
              <a:ahLst/>
              <a:cxnLst/>
              <a:rect l="l" t="t" r="r" b="b"/>
              <a:pathLst>
                <a:path w="4541993" h="1040873">
                  <a:moveTo>
                    <a:pt x="0" y="0"/>
                  </a:moveTo>
                  <a:lnTo>
                    <a:pt x="4541993" y="0"/>
                  </a:lnTo>
                  <a:lnTo>
                    <a:pt x="4541993" y="1040873"/>
                  </a:lnTo>
                  <a:lnTo>
                    <a:pt x="0" y="1040873"/>
                  </a:lnTo>
                  <a:lnTo>
                    <a:pt x="0" y="0"/>
                  </a:lnTo>
                  <a:close/>
                </a:path>
              </a:pathLst>
            </a:custGeom>
            <a:blipFill>
              <a:blip r:embed="rId6"/>
              <a:stretch>
                <a:fillRect/>
              </a:stretch>
            </a:blipFill>
          </p:spPr>
          <p:txBody>
            <a:bodyPr/>
            <a:lstStyle/>
            <a:p>
              <a:endParaRPr lang="en-GB"/>
            </a:p>
          </p:txBody>
        </p:sp>
        <p:sp>
          <p:nvSpPr>
            <p:cNvPr id="9" name="Freeform 9">
              <a:extLst>
                <a:ext uri="{FF2B5EF4-FFF2-40B4-BE49-F238E27FC236}">
                  <a16:creationId xmlns:a16="http://schemas.microsoft.com/office/drawing/2014/main" id="{88460BD0-EA28-76A2-3639-FA51CAD338EF}"/>
                </a:ext>
              </a:extLst>
            </p:cNvPr>
            <p:cNvSpPr/>
            <p:nvPr/>
          </p:nvSpPr>
          <p:spPr>
            <a:xfrm>
              <a:off x="5466082" y="0"/>
              <a:ext cx="4384357" cy="1096089"/>
            </a:xfrm>
            <a:custGeom>
              <a:avLst/>
              <a:gdLst/>
              <a:ahLst/>
              <a:cxnLst/>
              <a:rect l="l" t="t" r="r" b="b"/>
              <a:pathLst>
                <a:path w="4384357" h="1096089">
                  <a:moveTo>
                    <a:pt x="0" y="0"/>
                  </a:moveTo>
                  <a:lnTo>
                    <a:pt x="4384357" y="0"/>
                  </a:lnTo>
                  <a:lnTo>
                    <a:pt x="4384357" y="1096089"/>
                  </a:lnTo>
                  <a:lnTo>
                    <a:pt x="0" y="1096089"/>
                  </a:lnTo>
                  <a:lnTo>
                    <a:pt x="0" y="0"/>
                  </a:lnTo>
                  <a:close/>
                </a:path>
              </a:pathLst>
            </a:custGeom>
            <a:blipFill>
              <a:blip r:embed="rId7"/>
              <a:stretch>
                <a:fillRect/>
              </a:stretch>
            </a:blipFill>
          </p:spPr>
          <p:txBody>
            <a:bodyPr/>
            <a:lstStyle/>
            <a:p>
              <a:endParaRPr lang="en-GB"/>
            </a:p>
          </p:txBody>
        </p:sp>
      </p:grpSp>
      <p:sp>
        <p:nvSpPr>
          <p:cNvPr id="10" name="TextBox 9">
            <a:extLst>
              <a:ext uri="{FF2B5EF4-FFF2-40B4-BE49-F238E27FC236}">
                <a16:creationId xmlns:a16="http://schemas.microsoft.com/office/drawing/2014/main" id="{2994DD30-7E03-DEDB-1CDA-01C894CC1F4F}"/>
              </a:ext>
            </a:extLst>
          </p:cNvPr>
          <p:cNvSpPr txBox="1"/>
          <p:nvPr/>
        </p:nvSpPr>
        <p:spPr>
          <a:xfrm>
            <a:off x="2198875" y="2477401"/>
            <a:ext cx="7794246" cy="584775"/>
          </a:xfrm>
          <a:prstGeom prst="rect">
            <a:avLst/>
          </a:prstGeom>
          <a:noFill/>
        </p:spPr>
        <p:txBody>
          <a:bodyPr wrap="square" lIns="91440" tIns="45720" rIns="91440" bIns="45720" rtlCol="0" anchor="t">
            <a:spAutoFit/>
          </a:bodyPr>
          <a:lstStyle/>
          <a:p>
            <a:pPr algn="ctr"/>
            <a:r>
              <a:rPr lang="en-GB" sz="3200" b="1" dirty="0">
                <a:solidFill>
                  <a:schemeClr val="accent1"/>
                </a:solidFill>
                <a:latin typeface="Poppins" panose="00000500000000000000" pitchFamily="2" charset="0"/>
                <a:cs typeface="Poppins" panose="00000500000000000000" pitchFamily="2" charset="0"/>
              </a:rPr>
              <a:t>1. Overview of insights </a:t>
            </a:r>
          </a:p>
        </p:txBody>
      </p:sp>
    </p:spTree>
    <p:extLst>
      <p:ext uri="{BB962C8B-B14F-4D97-AF65-F5344CB8AC3E}">
        <p14:creationId xmlns:p14="http://schemas.microsoft.com/office/powerpoint/2010/main" val="7035573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169E8-83A0-3BEE-EE4B-9145A921272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4AF58C0-D9E3-724E-8B31-EEA1CBD21FB7}"/>
              </a:ext>
            </a:extLst>
          </p:cNvPr>
          <p:cNvGrpSpPr/>
          <p:nvPr/>
        </p:nvGrpSpPr>
        <p:grpSpPr>
          <a:xfrm>
            <a:off x="0" y="5874857"/>
            <a:ext cx="12192000" cy="997211"/>
            <a:chOff x="0" y="0"/>
            <a:chExt cx="4816593" cy="393960"/>
          </a:xfrm>
        </p:grpSpPr>
        <p:sp>
          <p:nvSpPr>
            <p:cNvPr id="3" name="Freeform 3">
              <a:extLst>
                <a:ext uri="{FF2B5EF4-FFF2-40B4-BE49-F238E27FC236}">
                  <a16:creationId xmlns:a16="http://schemas.microsoft.com/office/drawing/2014/main" id="{84653ED8-C584-E449-102E-BAD2D74F04AD}"/>
                </a:ext>
              </a:extLst>
            </p:cNvPr>
            <p:cNvSpPr/>
            <p:nvPr/>
          </p:nvSpPr>
          <p:spPr>
            <a:xfrm>
              <a:off x="0" y="0"/>
              <a:ext cx="4816592" cy="393960"/>
            </a:xfrm>
            <a:custGeom>
              <a:avLst/>
              <a:gdLst/>
              <a:ahLst/>
              <a:cxnLst/>
              <a:rect l="l" t="t" r="r" b="b"/>
              <a:pathLst>
                <a:path w="4816592" h="393960">
                  <a:moveTo>
                    <a:pt x="0" y="0"/>
                  </a:moveTo>
                  <a:lnTo>
                    <a:pt x="4816592" y="0"/>
                  </a:lnTo>
                  <a:lnTo>
                    <a:pt x="4816592" y="393960"/>
                  </a:lnTo>
                  <a:lnTo>
                    <a:pt x="0" y="393960"/>
                  </a:lnTo>
                  <a:close/>
                </a:path>
              </a:pathLst>
            </a:custGeom>
            <a:solidFill>
              <a:srgbClr val="195873"/>
            </a:solidFill>
          </p:spPr>
          <p:txBody>
            <a:bodyPr/>
            <a:lstStyle/>
            <a:p>
              <a:endParaRPr lang="en-GB"/>
            </a:p>
          </p:txBody>
        </p:sp>
        <p:sp>
          <p:nvSpPr>
            <p:cNvPr id="4" name="TextBox 4">
              <a:extLst>
                <a:ext uri="{FF2B5EF4-FFF2-40B4-BE49-F238E27FC236}">
                  <a16:creationId xmlns:a16="http://schemas.microsoft.com/office/drawing/2014/main" id="{E61A4DBD-1C71-0ECB-722B-9B11180BBF65}"/>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p>
          </p:txBody>
        </p:sp>
      </p:grpSp>
      <p:sp>
        <p:nvSpPr>
          <p:cNvPr id="5" name="Freeform 5">
            <a:extLst>
              <a:ext uri="{FF2B5EF4-FFF2-40B4-BE49-F238E27FC236}">
                <a16:creationId xmlns:a16="http://schemas.microsoft.com/office/drawing/2014/main" id="{9DC98FCF-B391-9E78-7B54-36F2F366C34B}"/>
              </a:ext>
            </a:extLst>
          </p:cNvPr>
          <p:cNvSpPr/>
          <p:nvPr/>
        </p:nvSpPr>
        <p:spPr>
          <a:xfrm>
            <a:off x="10329549" y="6118722"/>
            <a:ext cx="1885657" cy="739278"/>
          </a:xfrm>
          <a:custGeom>
            <a:avLst/>
            <a:gdLst/>
            <a:ahLst/>
            <a:cxnLst/>
            <a:rect l="l" t="t" r="r" b="b"/>
            <a:pathLst>
              <a:path w="2828486" h="1108917">
                <a:moveTo>
                  <a:pt x="0" y="0"/>
                </a:moveTo>
                <a:lnTo>
                  <a:pt x="2828486" y="0"/>
                </a:lnTo>
                <a:lnTo>
                  <a:pt x="2828486" y="1108917"/>
                </a:lnTo>
                <a:lnTo>
                  <a:pt x="0" y="1108917"/>
                </a:lnTo>
                <a:lnTo>
                  <a:pt x="0" y="0"/>
                </a:lnTo>
                <a:close/>
              </a:path>
            </a:pathLst>
          </a:custGeom>
          <a:blipFill>
            <a:blip r:embed="rId2">
              <a:extLst>
                <a:ext uri="{96DAC541-7B7A-43D3-8B79-37D633B846F1}">
                  <asvg:svgBlip xmlns:asvg="http://schemas.microsoft.com/office/drawing/2016/SVG/main" r:embed="rId3"/>
                </a:ext>
              </a:extLst>
            </a:blip>
            <a:stretch>
              <a:fillRect r="-38738" b="-76938"/>
            </a:stretch>
          </a:blipFill>
        </p:spPr>
        <p:txBody>
          <a:bodyPr/>
          <a:lstStyle/>
          <a:p>
            <a:endParaRPr lang="en-GB"/>
          </a:p>
        </p:txBody>
      </p:sp>
      <p:sp>
        <p:nvSpPr>
          <p:cNvPr id="6" name="Freeform 6">
            <a:extLst>
              <a:ext uri="{FF2B5EF4-FFF2-40B4-BE49-F238E27FC236}">
                <a16:creationId xmlns:a16="http://schemas.microsoft.com/office/drawing/2014/main" id="{02996CEF-2134-577D-4BA1-21168A350594}"/>
              </a:ext>
            </a:extLst>
          </p:cNvPr>
          <p:cNvSpPr/>
          <p:nvPr/>
        </p:nvSpPr>
        <p:spPr>
          <a:xfrm rot="-5400000">
            <a:off x="10960585" y="5603379"/>
            <a:ext cx="1618329" cy="890914"/>
          </a:xfrm>
          <a:custGeom>
            <a:avLst/>
            <a:gdLst/>
            <a:ahLst/>
            <a:cxnLst/>
            <a:rect l="l" t="t" r="r" b="b"/>
            <a:pathLst>
              <a:path w="2427493" h="1336371">
                <a:moveTo>
                  <a:pt x="0" y="0"/>
                </a:moveTo>
                <a:lnTo>
                  <a:pt x="2427493" y="0"/>
                </a:lnTo>
                <a:lnTo>
                  <a:pt x="2427493" y="1336371"/>
                </a:lnTo>
                <a:lnTo>
                  <a:pt x="0" y="1336371"/>
                </a:lnTo>
                <a:lnTo>
                  <a:pt x="0" y="0"/>
                </a:lnTo>
                <a:close/>
              </a:path>
            </a:pathLst>
          </a:custGeom>
          <a:blipFill>
            <a:blip r:embed="rId4">
              <a:extLst>
                <a:ext uri="{96DAC541-7B7A-43D3-8B79-37D633B846F1}">
                  <asvg:svgBlip xmlns:asvg="http://schemas.microsoft.com/office/drawing/2016/SVG/main" r:embed="rId5"/>
                </a:ext>
              </a:extLst>
            </a:blip>
            <a:stretch>
              <a:fillRect l="-60340" b="-45628"/>
            </a:stretch>
          </a:blipFill>
        </p:spPr>
        <p:txBody>
          <a:bodyPr/>
          <a:lstStyle/>
          <a:p>
            <a:endParaRPr lang="en-GB"/>
          </a:p>
        </p:txBody>
      </p:sp>
      <p:grpSp>
        <p:nvGrpSpPr>
          <p:cNvPr id="7" name="Group 7">
            <a:extLst>
              <a:ext uri="{FF2B5EF4-FFF2-40B4-BE49-F238E27FC236}">
                <a16:creationId xmlns:a16="http://schemas.microsoft.com/office/drawing/2014/main" id="{EA6B1233-9EFD-AC24-2AA0-BEE4CB484565}"/>
              </a:ext>
            </a:extLst>
          </p:cNvPr>
          <p:cNvGrpSpPr/>
          <p:nvPr/>
        </p:nvGrpSpPr>
        <p:grpSpPr>
          <a:xfrm>
            <a:off x="269107" y="6118722"/>
            <a:ext cx="4925219" cy="548045"/>
            <a:chOff x="0" y="0"/>
            <a:chExt cx="9850439" cy="1096089"/>
          </a:xfrm>
        </p:grpSpPr>
        <p:sp>
          <p:nvSpPr>
            <p:cNvPr id="8" name="Freeform 8">
              <a:extLst>
                <a:ext uri="{FF2B5EF4-FFF2-40B4-BE49-F238E27FC236}">
                  <a16:creationId xmlns:a16="http://schemas.microsoft.com/office/drawing/2014/main" id="{2859F7BF-C625-B02B-90C5-0B3C98F1D0B0}"/>
                </a:ext>
              </a:extLst>
            </p:cNvPr>
            <p:cNvSpPr/>
            <p:nvPr/>
          </p:nvSpPr>
          <p:spPr>
            <a:xfrm>
              <a:off x="0" y="55216"/>
              <a:ext cx="4541993" cy="1040873"/>
            </a:xfrm>
            <a:custGeom>
              <a:avLst/>
              <a:gdLst/>
              <a:ahLst/>
              <a:cxnLst/>
              <a:rect l="l" t="t" r="r" b="b"/>
              <a:pathLst>
                <a:path w="4541993" h="1040873">
                  <a:moveTo>
                    <a:pt x="0" y="0"/>
                  </a:moveTo>
                  <a:lnTo>
                    <a:pt x="4541993" y="0"/>
                  </a:lnTo>
                  <a:lnTo>
                    <a:pt x="4541993" y="1040873"/>
                  </a:lnTo>
                  <a:lnTo>
                    <a:pt x="0" y="1040873"/>
                  </a:lnTo>
                  <a:lnTo>
                    <a:pt x="0" y="0"/>
                  </a:lnTo>
                  <a:close/>
                </a:path>
              </a:pathLst>
            </a:custGeom>
            <a:blipFill>
              <a:blip r:embed="rId6"/>
              <a:stretch>
                <a:fillRect/>
              </a:stretch>
            </a:blipFill>
          </p:spPr>
          <p:txBody>
            <a:bodyPr/>
            <a:lstStyle/>
            <a:p>
              <a:endParaRPr lang="en-GB"/>
            </a:p>
          </p:txBody>
        </p:sp>
        <p:sp>
          <p:nvSpPr>
            <p:cNvPr id="9" name="Freeform 9">
              <a:extLst>
                <a:ext uri="{FF2B5EF4-FFF2-40B4-BE49-F238E27FC236}">
                  <a16:creationId xmlns:a16="http://schemas.microsoft.com/office/drawing/2014/main" id="{44625103-0DF4-F5CC-D65A-C119171B9671}"/>
                </a:ext>
              </a:extLst>
            </p:cNvPr>
            <p:cNvSpPr/>
            <p:nvPr/>
          </p:nvSpPr>
          <p:spPr>
            <a:xfrm>
              <a:off x="5466082" y="0"/>
              <a:ext cx="4384357" cy="1096089"/>
            </a:xfrm>
            <a:custGeom>
              <a:avLst/>
              <a:gdLst/>
              <a:ahLst/>
              <a:cxnLst/>
              <a:rect l="l" t="t" r="r" b="b"/>
              <a:pathLst>
                <a:path w="4384357" h="1096089">
                  <a:moveTo>
                    <a:pt x="0" y="0"/>
                  </a:moveTo>
                  <a:lnTo>
                    <a:pt x="4384357" y="0"/>
                  </a:lnTo>
                  <a:lnTo>
                    <a:pt x="4384357" y="1096089"/>
                  </a:lnTo>
                  <a:lnTo>
                    <a:pt x="0" y="1096089"/>
                  </a:lnTo>
                  <a:lnTo>
                    <a:pt x="0" y="0"/>
                  </a:lnTo>
                  <a:close/>
                </a:path>
              </a:pathLst>
            </a:custGeom>
            <a:blipFill>
              <a:blip r:embed="rId7"/>
              <a:stretch>
                <a:fillRect/>
              </a:stretch>
            </a:blipFill>
          </p:spPr>
          <p:txBody>
            <a:bodyPr/>
            <a:lstStyle/>
            <a:p>
              <a:endParaRPr lang="en-GB"/>
            </a:p>
          </p:txBody>
        </p:sp>
      </p:grpSp>
      <p:sp>
        <p:nvSpPr>
          <p:cNvPr id="10" name="TextBox 9">
            <a:extLst>
              <a:ext uri="{FF2B5EF4-FFF2-40B4-BE49-F238E27FC236}">
                <a16:creationId xmlns:a16="http://schemas.microsoft.com/office/drawing/2014/main" id="{E6BE334B-BB67-3C59-1FE9-4BB0C5F00A2E}"/>
              </a:ext>
            </a:extLst>
          </p:cNvPr>
          <p:cNvSpPr txBox="1"/>
          <p:nvPr/>
        </p:nvSpPr>
        <p:spPr>
          <a:xfrm>
            <a:off x="269107" y="268544"/>
            <a:ext cx="11055185" cy="584775"/>
          </a:xfrm>
          <a:prstGeom prst="rect">
            <a:avLst/>
          </a:prstGeom>
          <a:noFill/>
        </p:spPr>
        <p:txBody>
          <a:bodyPr wrap="square" lIns="91440" tIns="45720" rIns="91440" bIns="45720" rtlCol="0" anchor="t">
            <a:spAutoFit/>
          </a:bodyPr>
          <a:lstStyle/>
          <a:p>
            <a:pPr algn="l"/>
            <a:r>
              <a:rPr lang="en-GB" sz="3200" b="1" dirty="0">
                <a:solidFill>
                  <a:schemeClr val="accent1"/>
                </a:solidFill>
                <a:effectLst/>
                <a:latin typeface="Poppins" panose="00000500000000000000" pitchFamily="2" charset="0"/>
                <a:ea typeface="Calibri" panose="020F0502020204030204" pitchFamily="34" charset="0"/>
                <a:cs typeface="Poppins" panose="00000500000000000000" pitchFamily="2" charset="0"/>
              </a:rPr>
              <a:t>Findings</a:t>
            </a:r>
          </a:p>
        </p:txBody>
      </p:sp>
      <p:sp>
        <p:nvSpPr>
          <p:cNvPr id="12" name="TextBox 11">
            <a:extLst>
              <a:ext uri="{FF2B5EF4-FFF2-40B4-BE49-F238E27FC236}">
                <a16:creationId xmlns:a16="http://schemas.microsoft.com/office/drawing/2014/main" id="{E76108C0-B929-9A28-87F7-070FCE204E4D}"/>
              </a:ext>
            </a:extLst>
          </p:cNvPr>
          <p:cNvSpPr txBox="1"/>
          <p:nvPr/>
        </p:nvSpPr>
        <p:spPr>
          <a:xfrm>
            <a:off x="269107" y="805473"/>
            <a:ext cx="11513318" cy="5078313"/>
          </a:xfrm>
          <a:prstGeom prst="rect">
            <a:avLst/>
          </a:prstGeom>
          <a:noFill/>
        </p:spPr>
        <p:txBody>
          <a:bodyPr wrap="square">
            <a:spAutoFit/>
          </a:bodyPr>
          <a:lstStyle/>
          <a:p>
            <a:pPr marL="361950" indent="-361950" algn="l">
              <a:buFont typeface="Arial" panose="020B0604020202020204" pitchFamily="34" charset="0"/>
              <a:buChar char="•"/>
            </a:pPr>
            <a:r>
              <a:rPr lang="en-GB" b="0" i="0" dirty="0">
                <a:solidFill>
                  <a:srgbClr val="252423"/>
                </a:solidFill>
                <a:effectLst/>
                <a:latin typeface="Poppins" panose="00000500000000000000" pitchFamily="2" charset="0"/>
                <a:cs typeface="Poppins" panose="00000500000000000000" pitchFamily="2" charset="0"/>
              </a:rPr>
              <a:t>Gender continues to show </a:t>
            </a:r>
            <a:r>
              <a:rPr lang="en-GB" dirty="0">
                <a:solidFill>
                  <a:srgbClr val="252423"/>
                </a:solidFill>
                <a:latin typeface="Poppins" panose="00000500000000000000" pitchFamily="2" charset="0"/>
                <a:cs typeface="Poppins" panose="00000500000000000000" pitchFamily="2" charset="0"/>
              </a:rPr>
              <a:t>contrasting findings</a:t>
            </a:r>
            <a:r>
              <a:rPr lang="en-GB" b="0" i="0" dirty="0">
                <a:solidFill>
                  <a:srgbClr val="252423"/>
                </a:solidFill>
                <a:effectLst/>
                <a:latin typeface="Poppins" panose="00000500000000000000" pitchFamily="2" charset="0"/>
                <a:cs typeface="Poppins" panose="00000500000000000000" pitchFamily="2" charset="0"/>
              </a:rPr>
              <a:t>, with women seeming to have more positive experiences than men. A significant increase in positive experiences from women can be seen from 2023 to 2024, while feedback from men saw a slight increase in negative sentiment. </a:t>
            </a:r>
          </a:p>
          <a:p>
            <a:pPr marL="361950" indent="-361950" algn="l">
              <a:buFont typeface="Arial" panose="020B0604020202020204" pitchFamily="34" charset="0"/>
              <a:buChar char="•"/>
            </a:pPr>
            <a:endParaRPr lang="en-GB" b="0" i="0" dirty="0">
              <a:solidFill>
                <a:srgbClr val="252423"/>
              </a:solidFill>
              <a:effectLst/>
              <a:latin typeface="Poppins" panose="00000500000000000000" pitchFamily="2" charset="0"/>
              <a:cs typeface="Poppins" panose="00000500000000000000" pitchFamily="2" charset="0"/>
            </a:endParaRPr>
          </a:p>
          <a:p>
            <a:pPr marL="361950" indent="-361950" algn="l">
              <a:buFont typeface="Arial" panose="020B0604020202020204" pitchFamily="34" charset="0"/>
              <a:buChar char="•"/>
            </a:pPr>
            <a:r>
              <a:rPr lang="en-GB" b="0" i="0" dirty="0">
                <a:solidFill>
                  <a:srgbClr val="252423"/>
                </a:solidFill>
                <a:effectLst/>
                <a:latin typeface="Poppins" panose="00000500000000000000" pitchFamily="2" charset="0"/>
                <a:cs typeface="Poppins" panose="00000500000000000000" pitchFamily="2" charset="0"/>
              </a:rPr>
              <a:t>Age, split into two broad categories, demonstrates an increase in positive experiences for 16–44-year-olds since the start of 2024, with 50% of all feedback for this age group being positive. Prior to Pharmacy First, there was no positive feedback from this age group.</a:t>
            </a:r>
          </a:p>
          <a:p>
            <a:pPr marL="361950" indent="-361950" algn="l">
              <a:buFont typeface="Arial" panose="020B0604020202020204" pitchFamily="34" charset="0"/>
              <a:buChar char="•"/>
            </a:pPr>
            <a:endParaRPr lang="en-GB" b="0" i="0" dirty="0">
              <a:solidFill>
                <a:srgbClr val="252423"/>
              </a:solidFill>
              <a:effectLst/>
              <a:latin typeface="Poppins" panose="00000500000000000000" pitchFamily="2" charset="0"/>
              <a:cs typeface="Poppins" panose="00000500000000000000" pitchFamily="2" charset="0"/>
            </a:endParaRPr>
          </a:p>
          <a:p>
            <a:pPr marL="361950" indent="-361950" algn="l">
              <a:buFont typeface="Arial" panose="020B0604020202020204" pitchFamily="34" charset="0"/>
              <a:buChar char="•"/>
            </a:pPr>
            <a:r>
              <a:rPr lang="en-GB" b="0" i="0" dirty="0">
                <a:solidFill>
                  <a:srgbClr val="252423"/>
                </a:solidFill>
                <a:effectLst/>
                <a:latin typeface="Poppins" panose="00000500000000000000" pitchFamily="2" charset="0"/>
                <a:cs typeface="Poppins" panose="00000500000000000000" pitchFamily="2" charset="0"/>
              </a:rPr>
              <a:t>Feedback from older people did not show much change since Pharmacy First and could suggest some barriers in their accessing of the scheme. This would require further investigation. </a:t>
            </a:r>
          </a:p>
          <a:p>
            <a:pPr marL="361950" indent="-361950" algn="l">
              <a:buFont typeface="Arial" panose="020B0604020202020204" pitchFamily="34" charset="0"/>
              <a:buChar char="•"/>
            </a:pPr>
            <a:endParaRPr lang="en-GB" dirty="0">
              <a:solidFill>
                <a:srgbClr val="252423"/>
              </a:solidFill>
              <a:latin typeface="Poppins" panose="00000500000000000000" pitchFamily="2" charset="0"/>
              <a:cs typeface="Poppins" panose="00000500000000000000" pitchFamily="2" charset="0"/>
            </a:endParaRPr>
          </a:p>
          <a:p>
            <a:pPr marL="361950" indent="-361950" algn="l">
              <a:buFont typeface="Arial" panose="020B0604020202020204" pitchFamily="34" charset="0"/>
              <a:buChar char="•"/>
            </a:pPr>
            <a:r>
              <a:rPr lang="en-GB" b="0" i="0" dirty="0">
                <a:solidFill>
                  <a:srgbClr val="252423"/>
                </a:solidFill>
                <a:effectLst/>
                <a:latin typeface="Poppins" panose="00000500000000000000" pitchFamily="2" charset="0"/>
                <a:cs typeface="Poppins" panose="00000500000000000000" pitchFamily="2" charset="0"/>
              </a:rPr>
              <a:t>There are no significant findings in relation to ethnicity due to limited feedback received from people of diverse ethnicities. </a:t>
            </a:r>
          </a:p>
          <a:p>
            <a:pPr marL="361950" indent="-361950" algn="l"/>
            <a:endParaRPr lang="en-GB" dirty="0">
              <a:solidFill>
                <a:srgbClr val="252423"/>
              </a:solidFill>
              <a:latin typeface="Poppins" panose="00000500000000000000" pitchFamily="2" charset="0"/>
              <a:cs typeface="Poppins" panose="00000500000000000000" pitchFamily="2" charset="0"/>
            </a:endParaRPr>
          </a:p>
          <a:p>
            <a:pPr algn="l"/>
            <a:r>
              <a:rPr lang="en-GB" b="1" dirty="0">
                <a:solidFill>
                  <a:srgbClr val="252423"/>
                </a:solidFill>
                <a:latin typeface="Poppins" panose="00000500000000000000" pitchFamily="2" charset="0"/>
                <a:cs typeface="Poppins" panose="00000500000000000000" pitchFamily="2" charset="0"/>
              </a:rPr>
              <a:t>T</a:t>
            </a:r>
            <a:r>
              <a:rPr lang="en-GB" b="1" i="0" dirty="0">
                <a:solidFill>
                  <a:srgbClr val="252423"/>
                </a:solidFill>
                <a:effectLst/>
                <a:latin typeface="Poppins" panose="00000500000000000000" pitchFamily="2" charset="0"/>
                <a:cs typeface="Poppins" panose="00000500000000000000" pitchFamily="2" charset="0"/>
              </a:rPr>
              <a:t>his could suggest that Pharmacy First is being accessed more by younger people and, notably, women. Many positive experiences discuss the pharmacy being able to support with health concerns such as jabs, antibiotics and consultation, whereas negative feedback, reported predominantly by men, is centred around medication availability issues. </a:t>
            </a:r>
          </a:p>
        </p:txBody>
      </p:sp>
    </p:spTree>
    <p:extLst>
      <p:ext uri="{BB962C8B-B14F-4D97-AF65-F5344CB8AC3E}">
        <p14:creationId xmlns:p14="http://schemas.microsoft.com/office/powerpoint/2010/main" val="4109236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9C2F0-5873-51D1-551B-3A62490538A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F3E40C4-CE4F-3F0A-4090-39CC626AA197}"/>
              </a:ext>
            </a:extLst>
          </p:cNvPr>
          <p:cNvGrpSpPr/>
          <p:nvPr/>
        </p:nvGrpSpPr>
        <p:grpSpPr>
          <a:xfrm>
            <a:off x="0" y="5874857"/>
            <a:ext cx="12192000" cy="997211"/>
            <a:chOff x="0" y="0"/>
            <a:chExt cx="4816593" cy="393960"/>
          </a:xfrm>
        </p:grpSpPr>
        <p:sp>
          <p:nvSpPr>
            <p:cNvPr id="3" name="Freeform 3">
              <a:extLst>
                <a:ext uri="{FF2B5EF4-FFF2-40B4-BE49-F238E27FC236}">
                  <a16:creationId xmlns:a16="http://schemas.microsoft.com/office/drawing/2014/main" id="{311D65BE-B3CD-4DC5-1D04-23C902AC5DF6}"/>
                </a:ext>
              </a:extLst>
            </p:cNvPr>
            <p:cNvSpPr/>
            <p:nvPr/>
          </p:nvSpPr>
          <p:spPr>
            <a:xfrm>
              <a:off x="0" y="0"/>
              <a:ext cx="4816592" cy="393960"/>
            </a:xfrm>
            <a:custGeom>
              <a:avLst/>
              <a:gdLst/>
              <a:ahLst/>
              <a:cxnLst/>
              <a:rect l="l" t="t" r="r" b="b"/>
              <a:pathLst>
                <a:path w="4816592" h="393960">
                  <a:moveTo>
                    <a:pt x="0" y="0"/>
                  </a:moveTo>
                  <a:lnTo>
                    <a:pt x="4816592" y="0"/>
                  </a:lnTo>
                  <a:lnTo>
                    <a:pt x="4816592" y="393960"/>
                  </a:lnTo>
                  <a:lnTo>
                    <a:pt x="0" y="393960"/>
                  </a:lnTo>
                  <a:close/>
                </a:path>
              </a:pathLst>
            </a:custGeom>
            <a:solidFill>
              <a:srgbClr val="195873"/>
            </a:solidFill>
          </p:spPr>
          <p:txBody>
            <a:bodyPr/>
            <a:lstStyle/>
            <a:p>
              <a:endParaRPr lang="en-GB"/>
            </a:p>
          </p:txBody>
        </p:sp>
        <p:sp>
          <p:nvSpPr>
            <p:cNvPr id="4" name="TextBox 4">
              <a:extLst>
                <a:ext uri="{FF2B5EF4-FFF2-40B4-BE49-F238E27FC236}">
                  <a16:creationId xmlns:a16="http://schemas.microsoft.com/office/drawing/2014/main" id="{C72D1316-6BB3-0138-3AA8-5A5B9E301B28}"/>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p>
          </p:txBody>
        </p:sp>
      </p:grpSp>
      <p:sp>
        <p:nvSpPr>
          <p:cNvPr id="5" name="Freeform 5">
            <a:extLst>
              <a:ext uri="{FF2B5EF4-FFF2-40B4-BE49-F238E27FC236}">
                <a16:creationId xmlns:a16="http://schemas.microsoft.com/office/drawing/2014/main" id="{00B7D5D5-2671-6F63-C030-ECE8519AD4B6}"/>
              </a:ext>
            </a:extLst>
          </p:cNvPr>
          <p:cNvSpPr/>
          <p:nvPr/>
        </p:nvSpPr>
        <p:spPr>
          <a:xfrm>
            <a:off x="10329549" y="6118722"/>
            <a:ext cx="1885657" cy="739278"/>
          </a:xfrm>
          <a:custGeom>
            <a:avLst/>
            <a:gdLst/>
            <a:ahLst/>
            <a:cxnLst/>
            <a:rect l="l" t="t" r="r" b="b"/>
            <a:pathLst>
              <a:path w="2828486" h="1108917">
                <a:moveTo>
                  <a:pt x="0" y="0"/>
                </a:moveTo>
                <a:lnTo>
                  <a:pt x="2828486" y="0"/>
                </a:lnTo>
                <a:lnTo>
                  <a:pt x="2828486" y="1108917"/>
                </a:lnTo>
                <a:lnTo>
                  <a:pt x="0" y="1108917"/>
                </a:lnTo>
                <a:lnTo>
                  <a:pt x="0" y="0"/>
                </a:lnTo>
                <a:close/>
              </a:path>
            </a:pathLst>
          </a:custGeom>
          <a:blipFill>
            <a:blip r:embed="rId2">
              <a:extLst>
                <a:ext uri="{96DAC541-7B7A-43D3-8B79-37D633B846F1}">
                  <asvg:svgBlip xmlns:asvg="http://schemas.microsoft.com/office/drawing/2016/SVG/main" r:embed="rId3"/>
                </a:ext>
              </a:extLst>
            </a:blip>
            <a:stretch>
              <a:fillRect r="-38738" b="-76938"/>
            </a:stretch>
          </a:blipFill>
        </p:spPr>
        <p:txBody>
          <a:bodyPr/>
          <a:lstStyle/>
          <a:p>
            <a:endParaRPr lang="en-GB"/>
          </a:p>
        </p:txBody>
      </p:sp>
      <p:sp>
        <p:nvSpPr>
          <p:cNvPr id="6" name="Freeform 6">
            <a:extLst>
              <a:ext uri="{FF2B5EF4-FFF2-40B4-BE49-F238E27FC236}">
                <a16:creationId xmlns:a16="http://schemas.microsoft.com/office/drawing/2014/main" id="{E7555F95-7302-564B-B345-8543A0F7B69F}"/>
              </a:ext>
            </a:extLst>
          </p:cNvPr>
          <p:cNvSpPr/>
          <p:nvPr/>
        </p:nvSpPr>
        <p:spPr>
          <a:xfrm rot="-5400000">
            <a:off x="10960585" y="5603379"/>
            <a:ext cx="1618329" cy="890914"/>
          </a:xfrm>
          <a:custGeom>
            <a:avLst/>
            <a:gdLst/>
            <a:ahLst/>
            <a:cxnLst/>
            <a:rect l="l" t="t" r="r" b="b"/>
            <a:pathLst>
              <a:path w="2427493" h="1336371">
                <a:moveTo>
                  <a:pt x="0" y="0"/>
                </a:moveTo>
                <a:lnTo>
                  <a:pt x="2427493" y="0"/>
                </a:lnTo>
                <a:lnTo>
                  <a:pt x="2427493" y="1336371"/>
                </a:lnTo>
                <a:lnTo>
                  <a:pt x="0" y="1336371"/>
                </a:lnTo>
                <a:lnTo>
                  <a:pt x="0" y="0"/>
                </a:lnTo>
                <a:close/>
              </a:path>
            </a:pathLst>
          </a:custGeom>
          <a:blipFill>
            <a:blip r:embed="rId4">
              <a:extLst>
                <a:ext uri="{96DAC541-7B7A-43D3-8B79-37D633B846F1}">
                  <asvg:svgBlip xmlns:asvg="http://schemas.microsoft.com/office/drawing/2016/SVG/main" r:embed="rId5"/>
                </a:ext>
              </a:extLst>
            </a:blip>
            <a:stretch>
              <a:fillRect l="-60340" b="-45628"/>
            </a:stretch>
          </a:blipFill>
        </p:spPr>
        <p:txBody>
          <a:bodyPr/>
          <a:lstStyle/>
          <a:p>
            <a:endParaRPr lang="en-GB"/>
          </a:p>
        </p:txBody>
      </p:sp>
      <p:grpSp>
        <p:nvGrpSpPr>
          <p:cNvPr id="7" name="Group 7">
            <a:extLst>
              <a:ext uri="{FF2B5EF4-FFF2-40B4-BE49-F238E27FC236}">
                <a16:creationId xmlns:a16="http://schemas.microsoft.com/office/drawing/2014/main" id="{BDDDE5C6-26AC-C7A3-5A1B-85B1E497A959}"/>
              </a:ext>
            </a:extLst>
          </p:cNvPr>
          <p:cNvGrpSpPr/>
          <p:nvPr/>
        </p:nvGrpSpPr>
        <p:grpSpPr>
          <a:xfrm>
            <a:off x="269107" y="6118722"/>
            <a:ext cx="4925219" cy="548045"/>
            <a:chOff x="0" y="0"/>
            <a:chExt cx="9850439" cy="1096089"/>
          </a:xfrm>
        </p:grpSpPr>
        <p:sp>
          <p:nvSpPr>
            <p:cNvPr id="8" name="Freeform 8">
              <a:extLst>
                <a:ext uri="{FF2B5EF4-FFF2-40B4-BE49-F238E27FC236}">
                  <a16:creationId xmlns:a16="http://schemas.microsoft.com/office/drawing/2014/main" id="{040770A9-35A5-1897-708D-29FB5C2ACE05}"/>
                </a:ext>
              </a:extLst>
            </p:cNvPr>
            <p:cNvSpPr/>
            <p:nvPr/>
          </p:nvSpPr>
          <p:spPr>
            <a:xfrm>
              <a:off x="0" y="55216"/>
              <a:ext cx="4541993" cy="1040873"/>
            </a:xfrm>
            <a:custGeom>
              <a:avLst/>
              <a:gdLst/>
              <a:ahLst/>
              <a:cxnLst/>
              <a:rect l="l" t="t" r="r" b="b"/>
              <a:pathLst>
                <a:path w="4541993" h="1040873">
                  <a:moveTo>
                    <a:pt x="0" y="0"/>
                  </a:moveTo>
                  <a:lnTo>
                    <a:pt x="4541993" y="0"/>
                  </a:lnTo>
                  <a:lnTo>
                    <a:pt x="4541993" y="1040873"/>
                  </a:lnTo>
                  <a:lnTo>
                    <a:pt x="0" y="1040873"/>
                  </a:lnTo>
                  <a:lnTo>
                    <a:pt x="0" y="0"/>
                  </a:lnTo>
                  <a:close/>
                </a:path>
              </a:pathLst>
            </a:custGeom>
            <a:blipFill>
              <a:blip r:embed="rId6"/>
              <a:stretch>
                <a:fillRect/>
              </a:stretch>
            </a:blipFill>
          </p:spPr>
          <p:txBody>
            <a:bodyPr/>
            <a:lstStyle/>
            <a:p>
              <a:endParaRPr lang="en-GB"/>
            </a:p>
          </p:txBody>
        </p:sp>
        <p:sp>
          <p:nvSpPr>
            <p:cNvPr id="9" name="Freeform 9">
              <a:extLst>
                <a:ext uri="{FF2B5EF4-FFF2-40B4-BE49-F238E27FC236}">
                  <a16:creationId xmlns:a16="http://schemas.microsoft.com/office/drawing/2014/main" id="{2FB95C07-4A70-5B23-BEA9-D50E5A8B9E10}"/>
                </a:ext>
              </a:extLst>
            </p:cNvPr>
            <p:cNvSpPr/>
            <p:nvPr/>
          </p:nvSpPr>
          <p:spPr>
            <a:xfrm>
              <a:off x="5466082" y="0"/>
              <a:ext cx="4384357" cy="1096089"/>
            </a:xfrm>
            <a:custGeom>
              <a:avLst/>
              <a:gdLst/>
              <a:ahLst/>
              <a:cxnLst/>
              <a:rect l="l" t="t" r="r" b="b"/>
              <a:pathLst>
                <a:path w="4384357" h="1096089">
                  <a:moveTo>
                    <a:pt x="0" y="0"/>
                  </a:moveTo>
                  <a:lnTo>
                    <a:pt x="4384357" y="0"/>
                  </a:lnTo>
                  <a:lnTo>
                    <a:pt x="4384357" y="1096089"/>
                  </a:lnTo>
                  <a:lnTo>
                    <a:pt x="0" y="1096089"/>
                  </a:lnTo>
                  <a:lnTo>
                    <a:pt x="0" y="0"/>
                  </a:lnTo>
                  <a:close/>
                </a:path>
              </a:pathLst>
            </a:custGeom>
            <a:blipFill>
              <a:blip r:embed="rId7"/>
              <a:stretch>
                <a:fillRect/>
              </a:stretch>
            </a:blipFill>
          </p:spPr>
          <p:txBody>
            <a:bodyPr/>
            <a:lstStyle/>
            <a:p>
              <a:endParaRPr lang="en-GB"/>
            </a:p>
          </p:txBody>
        </p:sp>
      </p:grpSp>
      <p:sp>
        <p:nvSpPr>
          <p:cNvPr id="12" name="TextBox 11">
            <a:extLst>
              <a:ext uri="{FF2B5EF4-FFF2-40B4-BE49-F238E27FC236}">
                <a16:creationId xmlns:a16="http://schemas.microsoft.com/office/drawing/2014/main" id="{B2DF6641-C931-3971-C3E8-CF82A73605C1}"/>
              </a:ext>
            </a:extLst>
          </p:cNvPr>
          <p:cNvSpPr txBox="1"/>
          <p:nvPr/>
        </p:nvSpPr>
        <p:spPr>
          <a:xfrm>
            <a:off x="1849579" y="1620662"/>
            <a:ext cx="8492836" cy="1200329"/>
          </a:xfrm>
          <a:prstGeom prst="rect">
            <a:avLst/>
          </a:prstGeom>
          <a:noFill/>
        </p:spPr>
        <p:txBody>
          <a:bodyPr wrap="square" lIns="91440" tIns="45720" rIns="91440" bIns="45720" rtlCol="0" anchor="t">
            <a:spAutoFit/>
          </a:bodyPr>
          <a:lstStyle/>
          <a:p>
            <a:pPr algn="ctr"/>
            <a:r>
              <a:rPr lang="en-GB" sz="3600" b="1" dirty="0">
                <a:solidFill>
                  <a:schemeClr val="accent1"/>
                </a:solidFill>
                <a:latin typeface="Poppins" panose="00000500000000000000" pitchFamily="2" charset="0"/>
                <a:ea typeface="Calibri" panose="020F0502020204030204" pitchFamily="34" charset="0"/>
                <a:cs typeface="Poppins" panose="00000500000000000000" pitchFamily="2" charset="0"/>
              </a:rPr>
              <a:t>5</a:t>
            </a:r>
            <a:r>
              <a:rPr lang="en-GB" sz="3600" b="1" dirty="0">
                <a:solidFill>
                  <a:schemeClr val="accent1"/>
                </a:solidFill>
                <a:effectLst/>
                <a:latin typeface="Poppins" panose="00000500000000000000" pitchFamily="2" charset="0"/>
                <a:ea typeface="Calibri" panose="020F0502020204030204" pitchFamily="34" charset="0"/>
                <a:cs typeface="Poppins" panose="00000500000000000000" pitchFamily="2" charset="0"/>
              </a:rPr>
              <a:t>. How do pharmacies work in connection with other services? </a:t>
            </a:r>
          </a:p>
        </p:txBody>
      </p:sp>
      <p:sp>
        <p:nvSpPr>
          <p:cNvPr id="13" name="TextBox 12">
            <a:extLst>
              <a:ext uri="{FF2B5EF4-FFF2-40B4-BE49-F238E27FC236}">
                <a16:creationId xmlns:a16="http://schemas.microsoft.com/office/drawing/2014/main" id="{2DF80F9C-AB1F-9F74-DD6C-0C9535617006}"/>
              </a:ext>
            </a:extLst>
          </p:cNvPr>
          <p:cNvSpPr txBox="1"/>
          <p:nvPr/>
        </p:nvSpPr>
        <p:spPr>
          <a:xfrm>
            <a:off x="3067045" y="2956728"/>
            <a:ext cx="6057906" cy="646331"/>
          </a:xfrm>
          <a:prstGeom prst="rect">
            <a:avLst/>
          </a:prstGeom>
          <a:noFill/>
        </p:spPr>
        <p:txBody>
          <a:bodyPr wrap="square" rtlCol="0">
            <a:spAutoFit/>
          </a:bodyPr>
          <a:lstStyle/>
          <a:p>
            <a:pPr algn="ctr"/>
            <a:r>
              <a:rPr lang="en-GB" dirty="0">
                <a:latin typeface="Poppins" panose="00000500000000000000" pitchFamily="2" charset="0"/>
                <a:cs typeface="Poppins" panose="00000500000000000000" pitchFamily="2" charset="0"/>
              </a:rPr>
              <a:t>Drawing feedback from other services to assess the coordination of care with pharmacy referrals. </a:t>
            </a:r>
          </a:p>
        </p:txBody>
      </p:sp>
    </p:spTree>
    <p:extLst>
      <p:ext uri="{BB962C8B-B14F-4D97-AF65-F5344CB8AC3E}">
        <p14:creationId xmlns:p14="http://schemas.microsoft.com/office/powerpoint/2010/main" val="15532463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B09204-4932-37D9-9F15-2065E4870E1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ACF6408-9143-1F9B-8DF2-9E789137F97F}"/>
              </a:ext>
            </a:extLst>
          </p:cNvPr>
          <p:cNvGrpSpPr/>
          <p:nvPr/>
        </p:nvGrpSpPr>
        <p:grpSpPr>
          <a:xfrm>
            <a:off x="0" y="5874857"/>
            <a:ext cx="12192000" cy="997211"/>
            <a:chOff x="0" y="0"/>
            <a:chExt cx="4816593" cy="393960"/>
          </a:xfrm>
        </p:grpSpPr>
        <p:sp>
          <p:nvSpPr>
            <p:cNvPr id="3" name="Freeform 3">
              <a:extLst>
                <a:ext uri="{FF2B5EF4-FFF2-40B4-BE49-F238E27FC236}">
                  <a16:creationId xmlns:a16="http://schemas.microsoft.com/office/drawing/2014/main" id="{1812B935-B587-2E48-CDCA-4A51B83DD360}"/>
                </a:ext>
              </a:extLst>
            </p:cNvPr>
            <p:cNvSpPr/>
            <p:nvPr/>
          </p:nvSpPr>
          <p:spPr>
            <a:xfrm>
              <a:off x="0" y="0"/>
              <a:ext cx="4816592" cy="393960"/>
            </a:xfrm>
            <a:custGeom>
              <a:avLst/>
              <a:gdLst/>
              <a:ahLst/>
              <a:cxnLst/>
              <a:rect l="l" t="t" r="r" b="b"/>
              <a:pathLst>
                <a:path w="4816592" h="393960">
                  <a:moveTo>
                    <a:pt x="0" y="0"/>
                  </a:moveTo>
                  <a:lnTo>
                    <a:pt x="4816592" y="0"/>
                  </a:lnTo>
                  <a:lnTo>
                    <a:pt x="4816592" y="393960"/>
                  </a:lnTo>
                  <a:lnTo>
                    <a:pt x="0" y="393960"/>
                  </a:lnTo>
                  <a:close/>
                </a:path>
              </a:pathLst>
            </a:custGeom>
            <a:solidFill>
              <a:srgbClr val="195873"/>
            </a:solidFill>
          </p:spPr>
          <p:txBody>
            <a:bodyPr/>
            <a:lstStyle/>
            <a:p>
              <a:endParaRPr lang="en-GB"/>
            </a:p>
          </p:txBody>
        </p:sp>
        <p:sp>
          <p:nvSpPr>
            <p:cNvPr id="4" name="TextBox 4">
              <a:extLst>
                <a:ext uri="{FF2B5EF4-FFF2-40B4-BE49-F238E27FC236}">
                  <a16:creationId xmlns:a16="http://schemas.microsoft.com/office/drawing/2014/main" id="{A99ECD8A-B9A2-DDAB-1817-E0EA78566839}"/>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p>
          </p:txBody>
        </p:sp>
      </p:grpSp>
      <p:sp>
        <p:nvSpPr>
          <p:cNvPr id="5" name="Freeform 5">
            <a:extLst>
              <a:ext uri="{FF2B5EF4-FFF2-40B4-BE49-F238E27FC236}">
                <a16:creationId xmlns:a16="http://schemas.microsoft.com/office/drawing/2014/main" id="{C93FCE87-9355-7F1C-B53E-C8F6B2BEC0F3}"/>
              </a:ext>
            </a:extLst>
          </p:cNvPr>
          <p:cNvSpPr/>
          <p:nvPr/>
        </p:nvSpPr>
        <p:spPr>
          <a:xfrm>
            <a:off x="10329549" y="6118722"/>
            <a:ext cx="1885657" cy="739278"/>
          </a:xfrm>
          <a:custGeom>
            <a:avLst/>
            <a:gdLst/>
            <a:ahLst/>
            <a:cxnLst/>
            <a:rect l="l" t="t" r="r" b="b"/>
            <a:pathLst>
              <a:path w="2828486" h="1108917">
                <a:moveTo>
                  <a:pt x="0" y="0"/>
                </a:moveTo>
                <a:lnTo>
                  <a:pt x="2828486" y="0"/>
                </a:lnTo>
                <a:lnTo>
                  <a:pt x="2828486" y="1108917"/>
                </a:lnTo>
                <a:lnTo>
                  <a:pt x="0" y="1108917"/>
                </a:lnTo>
                <a:lnTo>
                  <a:pt x="0" y="0"/>
                </a:lnTo>
                <a:close/>
              </a:path>
            </a:pathLst>
          </a:custGeom>
          <a:blipFill>
            <a:blip r:embed="rId2">
              <a:extLst>
                <a:ext uri="{96DAC541-7B7A-43D3-8B79-37D633B846F1}">
                  <asvg:svgBlip xmlns:asvg="http://schemas.microsoft.com/office/drawing/2016/SVG/main" r:embed="rId3"/>
                </a:ext>
              </a:extLst>
            </a:blip>
            <a:stretch>
              <a:fillRect r="-38738" b="-76938"/>
            </a:stretch>
          </a:blipFill>
        </p:spPr>
        <p:txBody>
          <a:bodyPr/>
          <a:lstStyle/>
          <a:p>
            <a:endParaRPr lang="en-GB"/>
          </a:p>
        </p:txBody>
      </p:sp>
      <p:sp>
        <p:nvSpPr>
          <p:cNvPr id="6" name="Freeform 6">
            <a:extLst>
              <a:ext uri="{FF2B5EF4-FFF2-40B4-BE49-F238E27FC236}">
                <a16:creationId xmlns:a16="http://schemas.microsoft.com/office/drawing/2014/main" id="{130AA0BF-A2BF-96BA-0BC9-BF629FE7A7FD}"/>
              </a:ext>
            </a:extLst>
          </p:cNvPr>
          <p:cNvSpPr/>
          <p:nvPr/>
        </p:nvSpPr>
        <p:spPr>
          <a:xfrm rot="-5400000">
            <a:off x="10960585" y="5603379"/>
            <a:ext cx="1618329" cy="890914"/>
          </a:xfrm>
          <a:custGeom>
            <a:avLst/>
            <a:gdLst/>
            <a:ahLst/>
            <a:cxnLst/>
            <a:rect l="l" t="t" r="r" b="b"/>
            <a:pathLst>
              <a:path w="2427493" h="1336371">
                <a:moveTo>
                  <a:pt x="0" y="0"/>
                </a:moveTo>
                <a:lnTo>
                  <a:pt x="2427493" y="0"/>
                </a:lnTo>
                <a:lnTo>
                  <a:pt x="2427493" y="1336371"/>
                </a:lnTo>
                <a:lnTo>
                  <a:pt x="0" y="1336371"/>
                </a:lnTo>
                <a:lnTo>
                  <a:pt x="0" y="0"/>
                </a:lnTo>
                <a:close/>
              </a:path>
            </a:pathLst>
          </a:custGeom>
          <a:blipFill>
            <a:blip r:embed="rId4">
              <a:extLst>
                <a:ext uri="{96DAC541-7B7A-43D3-8B79-37D633B846F1}">
                  <asvg:svgBlip xmlns:asvg="http://schemas.microsoft.com/office/drawing/2016/SVG/main" r:embed="rId5"/>
                </a:ext>
              </a:extLst>
            </a:blip>
            <a:stretch>
              <a:fillRect l="-60340" b="-45628"/>
            </a:stretch>
          </a:blipFill>
        </p:spPr>
        <p:txBody>
          <a:bodyPr/>
          <a:lstStyle/>
          <a:p>
            <a:endParaRPr lang="en-GB"/>
          </a:p>
        </p:txBody>
      </p:sp>
      <p:grpSp>
        <p:nvGrpSpPr>
          <p:cNvPr id="7" name="Group 7">
            <a:extLst>
              <a:ext uri="{FF2B5EF4-FFF2-40B4-BE49-F238E27FC236}">
                <a16:creationId xmlns:a16="http://schemas.microsoft.com/office/drawing/2014/main" id="{649CA790-1148-BBB0-D176-4B99D2244FCD}"/>
              </a:ext>
            </a:extLst>
          </p:cNvPr>
          <p:cNvGrpSpPr/>
          <p:nvPr/>
        </p:nvGrpSpPr>
        <p:grpSpPr>
          <a:xfrm>
            <a:off x="269107" y="6118722"/>
            <a:ext cx="4925219" cy="548045"/>
            <a:chOff x="0" y="0"/>
            <a:chExt cx="9850439" cy="1096089"/>
          </a:xfrm>
        </p:grpSpPr>
        <p:sp>
          <p:nvSpPr>
            <p:cNvPr id="8" name="Freeform 8">
              <a:extLst>
                <a:ext uri="{FF2B5EF4-FFF2-40B4-BE49-F238E27FC236}">
                  <a16:creationId xmlns:a16="http://schemas.microsoft.com/office/drawing/2014/main" id="{C41B233A-78AB-E0E7-379C-F08F27E686A3}"/>
                </a:ext>
              </a:extLst>
            </p:cNvPr>
            <p:cNvSpPr/>
            <p:nvPr/>
          </p:nvSpPr>
          <p:spPr>
            <a:xfrm>
              <a:off x="0" y="55216"/>
              <a:ext cx="4541993" cy="1040873"/>
            </a:xfrm>
            <a:custGeom>
              <a:avLst/>
              <a:gdLst/>
              <a:ahLst/>
              <a:cxnLst/>
              <a:rect l="l" t="t" r="r" b="b"/>
              <a:pathLst>
                <a:path w="4541993" h="1040873">
                  <a:moveTo>
                    <a:pt x="0" y="0"/>
                  </a:moveTo>
                  <a:lnTo>
                    <a:pt x="4541993" y="0"/>
                  </a:lnTo>
                  <a:lnTo>
                    <a:pt x="4541993" y="1040873"/>
                  </a:lnTo>
                  <a:lnTo>
                    <a:pt x="0" y="1040873"/>
                  </a:lnTo>
                  <a:lnTo>
                    <a:pt x="0" y="0"/>
                  </a:lnTo>
                  <a:close/>
                </a:path>
              </a:pathLst>
            </a:custGeom>
            <a:blipFill>
              <a:blip r:embed="rId6"/>
              <a:stretch>
                <a:fillRect/>
              </a:stretch>
            </a:blipFill>
          </p:spPr>
          <p:txBody>
            <a:bodyPr/>
            <a:lstStyle/>
            <a:p>
              <a:endParaRPr lang="en-GB"/>
            </a:p>
          </p:txBody>
        </p:sp>
        <p:sp>
          <p:nvSpPr>
            <p:cNvPr id="9" name="Freeform 9">
              <a:extLst>
                <a:ext uri="{FF2B5EF4-FFF2-40B4-BE49-F238E27FC236}">
                  <a16:creationId xmlns:a16="http://schemas.microsoft.com/office/drawing/2014/main" id="{1D71E594-642D-17DE-985B-2C65640F82B5}"/>
                </a:ext>
              </a:extLst>
            </p:cNvPr>
            <p:cNvSpPr/>
            <p:nvPr/>
          </p:nvSpPr>
          <p:spPr>
            <a:xfrm>
              <a:off x="5466082" y="0"/>
              <a:ext cx="4384357" cy="1096089"/>
            </a:xfrm>
            <a:custGeom>
              <a:avLst/>
              <a:gdLst/>
              <a:ahLst/>
              <a:cxnLst/>
              <a:rect l="l" t="t" r="r" b="b"/>
              <a:pathLst>
                <a:path w="4384357" h="1096089">
                  <a:moveTo>
                    <a:pt x="0" y="0"/>
                  </a:moveTo>
                  <a:lnTo>
                    <a:pt x="4384357" y="0"/>
                  </a:lnTo>
                  <a:lnTo>
                    <a:pt x="4384357" y="1096089"/>
                  </a:lnTo>
                  <a:lnTo>
                    <a:pt x="0" y="1096089"/>
                  </a:lnTo>
                  <a:lnTo>
                    <a:pt x="0" y="0"/>
                  </a:lnTo>
                  <a:close/>
                </a:path>
              </a:pathLst>
            </a:custGeom>
            <a:blipFill>
              <a:blip r:embed="rId7"/>
              <a:stretch>
                <a:fillRect/>
              </a:stretch>
            </a:blipFill>
          </p:spPr>
          <p:txBody>
            <a:bodyPr/>
            <a:lstStyle/>
            <a:p>
              <a:endParaRPr lang="en-GB"/>
            </a:p>
          </p:txBody>
        </p:sp>
      </p:grpSp>
      <p:sp>
        <p:nvSpPr>
          <p:cNvPr id="10" name="TextBox 9">
            <a:extLst>
              <a:ext uri="{FF2B5EF4-FFF2-40B4-BE49-F238E27FC236}">
                <a16:creationId xmlns:a16="http://schemas.microsoft.com/office/drawing/2014/main" id="{57A026D9-3AFE-0258-7447-55950FBE53F8}"/>
              </a:ext>
            </a:extLst>
          </p:cNvPr>
          <p:cNvSpPr txBox="1"/>
          <p:nvPr/>
        </p:nvSpPr>
        <p:spPr>
          <a:xfrm>
            <a:off x="319914" y="254422"/>
            <a:ext cx="11055185" cy="584775"/>
          </a:xfrm>
          <a:prstGeom prst="rect">
            <a:avLst/>
          </a:prstGeom>
          <a:noFill/>
        </p:spPr>
        <p:txBody>
          <a:bodyPr wrap="square" lIns="91440" tIns="45720" rIns="91440" bIns="45720" rtlCol="0" anchor="t">
            <a:spAutoFit/>
          </a:bodyPr>
          <a:lstStyle/>
          <a:p>
            <a:pPr algn="l"/>
            <a:r>
              <a:rPr lang="en-GB" sz="3200" b="1" dirty="0">
                <a:solidFill>
                  <a:schemeClr val="accent1"/>
                </a:solidFill>
                <a:effectLst/>
                <a:latin typeface="Poppins" panose="00000500000000000000" pitchFamily="2" charset="0"/>
                <a:ea typeface="Calibri" panose="020F0502020204030204" pitchFamily="34" charset="0"/>
                <a:cs typeface="Poppins" panose="00000500000000000000" pitchFamily="2" charset="0"/>
              </a:rPr>
              <a:t>People’s Voices – </a:t>
            </a:r>
            <a:r>
              <a:rPr lang="en-GB" sz="3200" b="1" dirty="0">
                <a:solidFill>
                  <a:schemeClr val="accent1"/>
                </a:solidFill>
                <a:latin typeface="Poppins" panose="00000500000000000000" pitchFamily="2" charset="0"/>
                <a:ea typeface="Calibri" panose="020F0502020204030204" pitchFamily="34" charset="0"/>
                <a:cs typeface="Poppins" panose="00000500000000000000" pitchFamily="2" charset="0"/>
              </a:rPr>
              <a:t>co</a:t>
            </a:r>
            <a:r>
              <a:rPr lang="en-GB" sz="3200" b="1" dirty="0">
                <a:solidFill>
                  <a:schemeClr val="accent1"/>
                </a:solidFill>
                <a:effectLst/>
                <a:latin typeface="Poppins" panose="00000500000000000000" pitchFamily="2" charset="0"/>
                <a:ea typeface="Calibri" panose="020F0502020204030204" pitchFamily="34" charset="0"/>
                <a:cs typeface="Poppins" panose="00000500000000000000" pitchFamily="2" charset="0"/>
              </a:rPr>
              <a:t>ordination of services</a:t>
            </a:r>
          </a:p>
        </p:txBody>
      </p:sp>
      <p:pic>
        <p:nvPicPr>
          <p:cNvPr id="12" name="Picture 11">
            <a:extLst>
              <a:ext uri="{FF2B5EF4-FFF2-40B4-BE49-F238E27FC236}">
                <a16:creationId xmlns:a16="http://schemas.microsoft.com/office/drawing/2014/main" id="{DD0296CD-3A5E-67A3-0C55-D1ED51DF80F8}"/>
              </a:ext>
            </a:extLst>
          </p:cNvPr>
          <p:cNvPicPr>
            <a:picLocks noChangeAspect="1"/>
          </p:cNvPicPr>
          <p:nvPr/>
        </p:nvPicPr>
        <p:blipFill>
          <a:blip r:embed="rId8"/>
          <a:stretch>
            <a:fillRect/>
          </a:stretch>
        </p:blipFill>
        <p:spPr>
          <a:xfrm>
            <a:off x="122737" y="928404"/>
            <a:ext cx="3621130" cy="2479240"/>
          </a:xfrm>
          <a:prstGeom prst="rect">
            <a:avLst/>
          </a:prstGeom>
        </p:spPr>
      </p:pic>
      <p:pic>
        <p:nvPicPr>
          <p:cNvPr id="14" name="Picture 13">
            <a:extLst>
              <a:ext uri="{FF2B5EF4-FFF2-40B4-BE49-F238E27FC236}">
                <a16:creationId xmlns:a16="http://schemas.microsoft.com/office/drawing/2014/main" id="{296FB521-D020-6438-3E6F-9EB8B568FC0A}"/>
              </a:ext>
            </a:extLst>
          </p:cNvPr>
          <p:cNvPicPr>
            <a:picLocks noChangeAspect="1"/>
          </p:cNvPicPr>
          <p:nvPr/>
        </p:nvPicPr>
        <p:blipFill>
          <a:blip r:embed="rId9"/>
          <a:stretch>
            <a:fillRect/>
          </a:stretch>
        </p:blipFill>
        <p:spPr>
          <a:xfrm>
            <a:off x="197403" y="3439146"/>
            <a:ext cx="3519515" cy="2372706"/>
          </a:xfrm>
          <a:prstGeom prst="rect">
            <a:avLst/>
          </a:prstGeom>
        </p:spPr>
      </p:pic>
      <p:pic>
        <p:nvPicPr>
          <p:cNvPr id="16" name="Picture 15">
            <a:extLst>
              <a:ext uri="{FF2B5EF4-FFF2-40B4-BE49-F238E27FC236}">
                <a16:creationId xmlns:a16="http://schemas.microsoft.com/office/drawing/2014/main" id="{CF7AF03F-3D31-DF23-DFBF-6F7F56F45EB3}"/>
              </a:ext>
            </a:extLst>
          </p:cNvPr>
          <p:cNvPicPr>
            <a:picLocks noChangeAspect="1"/>
          </p:cNvPicPr>
          <p:nvPr/>
        </p:nvPicPr>
        <p:blipFill>
          <a:blip r:embed="rId10"/>
          <a:stretch>
            <a:fillRect/>
          </a:stretch>
        </p:blipFill>
        <p:spPr>
          <a:xfrm>
            <a:off x="3969619" y="928404"/>
            <a:ext cx="3429399" cy="2843129"/>
          </a:xfrm>
          <a:prstGeom prst="rect">
            <a:avLst/>
          </a:prstGeom>
        </p:spPr>
      </p:pic>
      <p:sp>
        <p:nvSpPr>
          <p:cNvPr id="19" name="TextBox 18">
            <a:extLst>
              <a:ext uri="{FF2B5EF4-FFF2-40B4-BE49-F238E27FC236}">
                <a16:creationId xmlns:a16="http://schemas.microsoft.com/office/drawing/2014/main" id="{C7805FB0-17A8-6A2A-E6B2-1FF18198A31C}"/>
              </a:ext>
            </a:extLst>
          </p:cNvPr>
          <p:cNvSpPr txBox="1"/>
          <p:nvPr/>
        </p:nvSpPr>
        <p:spPr>
          <a:xfrm>
            <a:off x="3890236" y="3960008"/>
            <a:ext cx="8032657" cy="1569660"/>
          </a:xfrm>
          <a:prstGeom prst="rect">
            <a:avLst/>
          </a:prstGeom>
          <a:noFill/>
        </p:spPr>
        <p:txBody>
          <a:bodyPr wrap="square" rtlCol="0">
            <a:spAutoFit/>
          </a:bodyPr>
          <a:lstStyle/>
          <a:p>
            <a:pPr marL="285750" indent="-285750" algn="l">
              <a:buFont typeface="Arial" panose="020B0604020202020204" pitchFamily="34" charset="0"/>
              <a:buChar char="•"/>
            </a:pPr>
            <a:r>
              <a:rPr lang="en-GB" sz="1600" dirty="0">
                <a:latin typeface="Poppins" panose="00000500000000000000" pitchFamily="2" charset="0"/>
                <a:cs typeface="Poppins" panose="00000500000000000000" pitchFamily="2" charset="0"/>
              </a:rPr>
              <a:t>Some people are attempting to access pharmacies before other services but are being redirected back to their GP due to barriers such as pharmacists requiring blood tests or being unable to provide specific medications, particularly for children. </a:t>
            </a:r>
          </a:p>
          <a:p>
            <a:pPr marL="285750" indent="-285750" algn="l">
              <a:buFont typeface="Arial" panose="020B0604020202020204" pitchFamily="34" charset="0"/>
              <a:buChar char="•"/>
            </a:pPr>
            <a:r>
              <a:rPr lang="en-GB" sz="1600" dirty="0">
                <a:latin typeface="Poppins" panose="00000500000000000000" pitchFamily="2" charset="0"/>
                <a:cs typeface="Poppins" panose="00000500000000000000" pitchFamily="2" charset="0"/>
              </a:rPr>
              <a:t>Complications with the coordination of services is reducing people’s ability to access pharmacies for common pathways of care. </a:t>
            </a:r>
          </a:p>
        </p:txBody>
      </p:sp>
      <p:pic>
        <p:nvPicPr>
          <p:cNvPr id="21" name="Picture 20">
            <a:extLst>
              <a:ext uri="{FF2B5EF4-FFF2-40B4-BE49-F238E27FC236}">
                <a16:creationId xmlns:a16="http://schemas.microsoft.com/office/drawing/2014/main" id="{79EA618D-B49A-C3D0-6A2F-469CAC9E812D}"/>
              </a:ext>
            </a:extLst>
          </p:cNvPr>
          <p:cNvPicPr>
            <a:picLocks noChangeAspect="1"/>
          </p:cNvPicPr>
          <p:nvPr/>
        </p:nvPicPr>
        <p:blipFill>
          <a:blip r:embed="rId11"/>
          <a:stretch>
            <a:fillRect/>
          </a:stretch>
        </p:blipFill>
        <p:spPr>
          <a:xfrm>
            <a:off x="7594569" y="839198"/>
            <a:ext cx="4328324" cy="2843130"/>
          </a:xfrm>
          <a:prstGeom prst="rect">
            <a:avLst/>
          </a:prstGeom>
        </p:spPr>
      </p:pic>
    </p:spTree>
    <p:extLst>
      <p:ext uri="{BB962C8B-B14F-4D97-AF65-F5344CB8AC3E}">
        <p14:creationId xmlns:p14="http://schemas.microsoft.com/office/powerpoint/2010/main" val="898549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00424-E375-5437-CC92-DD02B32986E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5DAB7FD-3F98-00BF-9970-1882B78FC317}"/>
              </a:ext>
            </a:extLst>
          </p:cNvPr>
          <p:cNvGrpSpPr/>
          <p:nvPr/>
        </p:nvGrpSpPr>
        <p:grpSpPr>
          <a:xfrm>
            <a:off x="0" y="5874857"/>
            <a:ext cx="12192000" cy="997211"/>
            <a:chOff x="0" y="0"/>
            <a:chExt cx="4816593" cy="393960"/>
          </a:xfrm>
        </p:grpSpPr>
        <p:sp>
          <p:nvSpPr>
            <p:cNvPr id="3" name="Freeform 3">
              <a:extLst>
                <a:ext uri="{FF2B5EF4-FFF2-40B4-BE49-F238E27FC236}">
                  <a16:creationId xmlns:a16="http://schemas.microsoft.com/office/drawing/2014/main" id="{D7463071-2E45-0565-2F01-A6C479AA37E3}"/>
                </a:ext>
              </a:extLst>
            </p:cNvPr>
            <p:cNvSpPr/>
            <p:nvPr/>
          </p:nvSpPr>
          <p:spPr>
            <a:xfrm>
              <a:off x="0" y="0"/>
              <a:ext cx="4816592" cy="393960"/>
            </a:xfrm>
            <a:custGeom>
              <a:avLst/>
              <a:gdLst/>
              <a:ahLst/>
              <a:cxnLst/>
              <a:rect l="l" t="t" r="r" b="b"/>
              <a:pathLst>
                <a:path w="4816592" h="393960">
                  <a:moveTo>
                    <a:pt x="0" y="0"/>
                  </a:moveTo>
                  <a:lnTo>
                    <a:pt x="4816592" y="0"/>
                  </a:lnTo>
                  <a:lnTo>
                    <a:pt x="4816592" y="393960"/>
                  </a:lnTo>
                  <a:lnTo>
                    <a:pt x="0" y="393960"/>
                  </a:lnTo>
                  <a:close/>
                </a:path>
              </a:pathLst>
            </a:custGeom>
            <a:solidFill>
              <a:srgbClr val="195873"/>
            </a:solidFill>
          </p:spPr>
          <p:txBody>
            <a:bodyPr/>
            <a:lstStyle/>
            <a:p>
              <a:endParaRPr lang="en-GB"/>
            </a:p>
          </p:txBody>
        </p:sp>
        <p:sp>
          <p:nvSpPr>
            <p:cNvPr id="4" name="TextBox 4">
              <a:extLst>
                <a:ext uri="{FF2B5EF4-FFF2-40B4-BE49-F238E27FC236}">
                  <a16:creationId xmlns:a16="http://schemas.microsoft.com/office/drawing/2014/main" id="{BD420F3A-70EB-4719-0888-D78D5F7D4E5E}"/>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p>
          </p:txBody>
        </p:sp>
      </p:grpSp>
      <p:sp>
        <p:nvSpPr>
          <p:cNvPr id="5" name="Freeform 5">
            <a:extLst>
              <a:ext uri="{FF2B5EF4-FFF2-40B4-BE49-F238E27FC236}">
                <a16:creationId xmlns:a16="http://schemas.microsoft.com/office/drawing/2014/main" id="{14EBBC32-0196-BDDA-C7D2-2AA5A5B00F12}"/>
              </a:ext>
            </a:extLst>
          </p:cNvPr>
          <p:cNvSpPr/>
          <p:nvPr/>
        </p:nvSpPr>
        <p:spPr>
          <a:xfrm>
            <a:off x="10329549" y="6118722"/>
            <a:ext cx="1885657" cy="739278"/>
          </a:xfrm>
          <a:custGeom>
            <a:avLst/>
            <a:gdLst/>
            <a:ahLst/>
            <a:cxnLst/>
            <a:rect l="l" t="t" r="r" b="b"/>
            <a:pathLst>
              <a:path w="2828486" h="1108917">
                <a:moveTo>
                  <a:pt x="0" y="0"/>
                </a:moveTo>
                <a:lnTo>
                  <a:pt x="2828486" y="0"/>
                </a:lnTo>
                <a:lnTo>
                  <a:pt x="2828486" y="1108917"/>
                </a:lnTo>
                <a:lnTo>
                  <a:pt x="0" y="1108917"/>
                </a:lnTo>
                <a:lnTo>
                  <a:pt x="0" y="0"/>
                </a:lnTo>
                <a:close/>
              </a:path>
            </a:pathLst>
          </a:custGeom>
          <a:blipFill>
            <a:blip r:embed="rId2">
              <a:extLst>
                <a:ext uri="{96DAC541-7B7A-43D3-8B79-37D633B846F1}">
                  <asvg:svgBlip xmlns:asvg="http://schemas.microsoft.com/office/drawing/2016/SVG/main" r:embed="rId3"/>
                </a:ext>
              </a:extLst>
            </a:blip>
            <a:stretch>
              <a:fillRect r="-38738" b="-76938"/>
            </a:stretch>
          </a:blipFill>
        </p:spPr>
        <p:txBody>
          <a:bodyPr/>
          <a:lstStyle/>
          <a:p>
            <a:endParaRPr lang="en-GB"/>
          </a:p>
        </p:txBody>
      </p:sp>
      <p:sp>
        <p:nvSpPr>
          <p:cNvPr id="6" name="Freeform 6">
            <a:extLst>
              <a:ext uri="{FF2B5EF4-FFF2-40B4-BE49-F238E27FC236}">
                <a16:creationId xmlns:a16="http://schemas.microsoft.com/office/drawing/2014/main" id="{06E11C24-E81D-D247-1AEE-70683DB5E337}"/>
              </a:ext>
            </a:extLst>
          </p:cNvPr>
          <p:cNvSpPr/>
          <p:nvPr/>
        </p:nvSpPr>
        <p:spPr>
          <a:xfrm rot="-5400000">
            <a:off x="10960585" y="5603379"/>
            <a:ext cx="1618329" cy="890914"/>
          </a:xfrm>
          <a:custGeom>
            <a:avLst/>
            <a:gdLst/>
            <a:ahLst/>
            <a:cxnLst/>
            <a:rect l="l" t="t" r="r" b="b"/>
            <a:pathLst>
              <a:path w="2427493" h="1336371">
                <a:moveTo>
                  <a:pt x="0" y="0"/>
                </a:moveTo>
                <a:lnTo>
                  <a:pt x="2427493" y="0"/>
                </a:lnTo>
                <a:lnTo>
                  <a:pt x="2427493" y="1336371"/>
                </a:lnTo>
                <a:lnTo>
                  <a:pt x="0" y="1336371"/>
                </a:lnTo>
                <a:lnTo>
                  <a:pt x="0" y="0"/>
                </a:lnTo>
                <a:close/>
              </a:path>
            </a:pathLst>
          </a:custGeom>
          <a:blipFill>
            <a:blip r:embed="rId4">
              <a:extLst>
                <a:ext uri="{96DAC541-7B7A-43D3-8B79-37D633B846F1}">
                  <asvg:svgBlip xmlns:asvg="http://schemas.microsoft.com/office/drawing/2016/SVG/main" r:embed="rId5"/>
                </a:ext>
              </a:extLst>
            </a:blip>
            <a:stretch>
              <a:fillRect l="-60340" b="-45628"/>
            </a:stretch>
          </a:blipFill>
        </p:spPr>
        <p:txBody>
          <a:bodyPr/>
          <a:lstStyle/>
          <a:p>
            <a:endParaRPr lang="en-GB"/>
          </a:p>
        </p:txBody>
      </p:sp>
      <p:grpSp>
        <p:nvGrpSpPr>
          <p:cNvPr id="7" name="Group 7">
            <a:extLst>
              <a:ext uri="{FF2B5EF4-FFF2-40B4-BE49-F238E27FC236}">
                <a16:creationId xmlns:a16="http://schemas.microsoft.com/office/drawing/2014/main" id="{9D23108E-6658-9957-BA5C-ED01675499F0}"/>
              </a:ext>
            </a:extLst>
          </p:cNvPr>
          <p:cNvGrpSpPr/>
          <p:nvPr/>
        </p:nvGrpSpPr>
        <p:grpSpPr>
          <a:xfrm>
            <a:off x="269107" y="6118722"/>
            <a:ext cx="4925219" cy="548045"/>
            <a:chOff x="0" y="0"/>
            <a:chExt cx="9850439" cy="1096089"/>
          </a:xfrm>
        </p:grpSpPr>
        <p:sp>
          <p:nvSpPr>
            <p:cNvPr id="8" name="Freeform 8">
              <a:extLst>
                <a:ext uri="{FF2B5EF4-FFF2-40B4-BE49-F238E27FC236}">
                  <a16:creationId xmlns:a16="http://schemas.microsoft.com/office/drawing/2014/main" id="{7D9F3EF4-0AD7-2AF3-115B-8E345D6271F5}"/>
                </a:ext>
              </a:extLst>
            </p:cNvPr>
            <p:cNvSpPr/>
            <p:nvPr/>
          </p:nvSpPr>
          <p:spPr>
            <a:xfrm>
              <a:off x="0" y="55216"/>
              <a:ext cx="4541993" cy="1040873"/>
            </a:xfrm>
            <a:custGeom>
              <a:avLst/>
              <a:gdLst/>
              <a:ahLst/>
              <a:cxnLst/>
              <a:rect l="l" t="t" r="r" b="b"/>
              <a:pathLst>
                <a:path w="4541993" h="1040873">
                  <a:moveTo>
                    <a:pt x="0" y="0"/>
                  </a:moveTo>
                  <a:lnTo>
                    <a:pt x="4541993" y="0"/>
                  </a:lnTo>
                  <a:lnTo>
                    <a:pt x="4541993" y="1040873"/>
                  </a:lnTo>
                  <a:lnTo>
                    <a:pt x="0" y="1040873"/>
                  </a:lnTo>
                  <a:lnTo>
                    <a:pt x="0" y="0"/>
                  </a:lnTo>
                  <a:close/>
                </a:path>
              </a:pathLst>
            </a:custGeom>
            <a:blipFill>
              <a:blip r:embed="rId6"/>
              <a:stretch>
                <a:fillRect/>
              </a:stretch>
            </a:blipFill>
          </p:spPr>
          <p:txBody>
            <a:bodyPr/>
            <a:lstStyle/>
            <a:p>
              <a:endParaRPr lang="en-GB"/>
            </a:p>
          </p:txBody>
        </p:sp>
        <p:sp>
          <p:nvSpPr>
            <p:cNvPr id="9" name="Freeform 9">
              <a:extLst>
                <a:ext uri="{FF2B5EF4-FFF2-40B4-BE49-F238E27FC236}">
                  <a16:creationId xmlns:a16="http://schemas.microsoft.com/office/drawing/2014/main" id="{50CAF1D8-E2FD-48F2-93A4-C614DF501854}"/>
                </a:ext>
              </a:extLst>
            </p:cNvPr>
            <p:cNvSpPr/>
            <p:nvPr/>
          </p:nvSpPr>
          <p:spPr>
            <a:xfrm>
              <a:off x="5466082" y="0"/>
              <a:ext cx="4384357" cy="1096089"/>
            </a:xfrm>
            <a:custGeom>
              <a:avLst/>
              <a:gdLst/>
              <a:ahLst/>
              <a:cxnLst/>
              <a:rect l="l" t="t" r="r" b="b"/>
              <a:pathLst>
                <a:path w="4384357" h="1096089">
                  <a:moveTo>
                    <a:pt x="0" y="0"/>
                  </a:moveTo>
                  <a:lnTo>
                    <a:pt x="4384357" y="0"/>
                  </a:lnTo>
                  <a:lnTo>
                    <a:pt x="4384357" y="1096089"/>
                  </a:lnTo>
                  <a:lnTo>
                    <a:pt x="0" y="1096089"/>
                  </a:lnTo>
                  <a:lnTo>
                    <a:pt x="0" y="0"/>
                  </a:lnTo>
                  <a:close/>
                </a:path>
              </a:pathLst>
            </a:custGeom>
            <a:blipFill>
              <a:blip r:embed="rId7"/>
              <a:stretch>
                <a:fillRect/>
              </a:stretch>
            </a:blipFill>
          </p:spPr>
          <p:txBody>
            <a:bodyPr/>
            <a:lstStyle/>
            <a:p>
              <a:endParaRPr lang="en-GB"/>
            </a:p>
          </p:txBody>
        </p:sp>
      </p:grpSp>
      <p:sp>
        <p:nvSpPr>
          <p:cNvPr id="12" name="TextBox 11">
            <a:extLst>
              <a:ext uri="{FF2B5EF4-FFF2-40B4-BE49-F238E27FC236}">
                <a16:creationId xmlns:a16="http://schemas.microsoft.com/office/drawing/2014/main" id="{F84F75E6-77AD-B9CA-9782-576E55E9BEFD}"/>
              </a:ext>
            </a:extLst>
          </p:cNvPr>
          <p:cNvSpPr txBox="1"/>
          <p:nvPr/>
        </p:nvSpPr>
        <p:spPr>
          <a:xfrm>
            <a:off x="1849580" y="2262176"/>
            <a:ext cx="8492836" cy="646331"/>
          </a:xfrm>
          <a:prstGeom prst="rect">
            <a:avLst/>
          </a:prstGeom>
          <a:noFill/>
        </p:spPr>
        <p:txBody>
          <a:bodyPr wrap="square" lIns="91440" tIns="45720" rIns="91440" bIns="45720" rtlCol="0" anchor="t">
            <a:spAutoFit/>
          </a:bodyPr>
          <a:lstStyle/>
          <a:p>
            <a:pPr algn="ctr"/>
            <a:r>
              <a:rPr lang="en-GB" sz="3600" b="1" dirty="0">
                <a:solidFill>
                  <a:schemeClr val="accent1"/>
                </a:solidFill>
                <a:latin typeface="Poppins" panose="00000500000000000000" pitchFamily="2" charset="0"/>
                <a:ea typeface="Calibri" panose="020F0502020204030204" pitchFamily="34" charset="0"/>
                <a:cs typeface="Poppins" panose="00000500000000000000" pitchFamily="2" charset="0"/>
              </a:rPr>
              <a:t>6</a:t>
            </a:r>
            <a:r>
              <a:rPr lang="en-GB" sz="3600" b="1" dirty="0">
                <a:solidFill>
                  <a:schemeClr val="accent1"/>
                </a:solidFill>
                <a:effectLst/>
                <a:latin typeface="Poppins" panose="00000500000000000000" pitchFamily="2" charset="0"/>
                <a:ea typeface="Calibri" panose="020F0502020204030204" pitchFamily="34" charset="0"/>
                <a:cs typeface="Poppins" panose="00000500000000000000" pitchFamily="2" charset="0"/>
              </a:rPr>
              <a:t>. Conclusions </a:t>
            </a:r>
          </a:p>
        </p:txBody>
      </p:sp>
      <p:sp>
        <p:nvSpPr>
          <p:cNvPr id="13" name="TextBox 12">
            <a:extLst>
              <a:ext uri="{FF2B5EF4-FFF2-40B4-BE49-F238E27FC236}">
                <a16:creationId xmlns:a16="http://schemas.microsoft.com/office/drawing/2014/main" id="{22BA66B1-21D2-887A-E813-65F96B71E891}"/>
              </a:ext>
            </a:extLst>
          </p:cNvPr>
          <p:cNvSpPr txBox="1"/>
          <p:nvPr/>
        </p:nvSpPr>
        <p:spPr>
          <a:xfrm>
            <a:off x="3067045" y="2956728"/>
            <a:ext cx="6057906" cy="369332"/>
          </a:xfrm>
          <a:prstGeom prst="rect">
            <a:avLst/>
          </a:prstGeom>
          <a:noFill/>
        </p:spPr>
        <p:txBody>
          <a:bodyPr wrap="square" rtlCol="0">
            <a:spAutoFit/>
          </a:bodyPr>
          <a:lstStyle/>
          <a:p>
            <a:pPr algn="ctr"/>
            <a:r>
              <a:rPr lang="en-GB" dirty="0">
                <a:latin typeface="Poppins" panose="00000500000000000000" pitchFamily="2" charset="0"/>
                <a:cs typeface="Poppins" panose="00000500000000000000" pitchFamily="2" charset="0"/>
              </a:rPr>
              <a:t>Overall conclusions from across the analyses.</a:t>
            </a:r>
          </a:p>
        </p:txBody>
      </p:sp>
    </p:spTree>
    <p:extLst>
      <p:ext uri="{BB962C8B-B14F-4D97-AF65-F5344CB8AC3E}">
        <p14:creationId xmlns:p14="http://schemas.microsoft.com/office/powerpoint/2010/main" val="25228598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8396F-1030-7871-E40A-D81D470E0BE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C2FC216A-1240-0DD6-79DB-62FAB98B03EA}"/>
              </a:ext>
            </a:extLst>
          </p:cNvPr>
          <p:cNvGrpSpPr/>
          <p:nvPr/>
        </p:nvGrpSpPr>
        <p:grpSpPr>
          <a:xfrm>
            <a:off x="0" y="5874857"/>
            <a:ext cx="12192000" cy="997211"/>
            <a:chOff x="0" y="0"/>
            <a:chExt cx="4816593" cy="393960"/>
          </a:xfrm>
        </p:grpSpPr>
        <p:sp>
          <p:nvSpPr>
            <p:cNvPr id="3" name="Freeform 3">
              <a:extLst>
                <a:ext uri="{FF2B5EF4-FFF2-40B4-BE49-F238E27FC236}">
                  <a16:creationId xmlns:a16="http://schemas.microsoft.com/office/drawing/2014/main" id="{A07797FE-B962-7C2A-9939-5637B966F7C7}"/>
                </a:ext>
              </a:extLst>
            </p:cNvPr>
            <p:cNvSpPr/>
            <p:nvPr/>
          </p:nvSpPr>
          <p:spPr>
            <a:xfrm>
              <a:off x="0" y="0"/>
              <a:ext cx="4816592" cy="393960"/>
            </a:xfrm>
            <a:custGeom>
              <a:avLst/>
              <a:gdLst/>
              <a:ahLst/>
              <a:cxnLst/>
              <a:rect l="l" t="t" r="r" b="b"/>
              <a:pathLst>
                <a:path w="4816592" h="393960">
                  <a:moveTo>
                    <a:pt x="0" y="0"/>
                  </a:moveTo>
                  <a:lnTo>
                    <a:pt x="4816592" y="0"/>
                  </a:lnTo>
                  <a:lnTo>
                    <a:pt x="4816592" y="393960"/>
                  </a:lnTo>
                  <a:lnTo>
                    <a:pt x="0" y="393960"/>
                  </a:lnTo>
                  <a:close/>
                </a:path>
              </a:pathLst>
            </a:custGeom>
            <a:solidFill>
              <a:srgbClr val="195873"/>
            </a:solidFill>
          </p:spPr>
          <p:txBody>
            <a:bodyPr/>
            <a:lstStyle/>
            <a:p>
              <a:endParaRPr lang="en-GB"/>
            </a:p>
          </p:txBody>
        </p:sp>
        <p:sp>
          <p:nvSpPr>
            <p:cNvPr id="4" name="TextBox 4">
              <a:extLst>
                <a:ext uri="{FF2B5EF4-FFF2-40B4-BE49-F238E27FC236}">
                  <a16:creationId xmlns:a16="http://schemas.microsoft.com/office/drawing/2014/main" id="{4288109C-48A3-C2A1-13B4-B02B7D743FB4}"/>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p>
          </p:txBody>
        </p:sp>
      </p:grpSp>
      <p:sp>
        <p:nvSpPr>
          <p:cNvPr id="5" name="Freeform 5">
            <a:extLst>
              <a:ext uri="{FF2B5EF4-FFF2-40B4-BE49-F238E27FC236}">
                <a16:creationId xmlns:a16="http://schemas.microsoft.com/office/drawing/2014/main" id="{9D503394-5E86-A38C-1B18-3D7878D598D2}"/>
              </a:ext>
            </a:extLst>
          </p:cNvPr>
          <p:cNvSpPr/>
          <p:nvPr/>
        </p:nvSpPr>
        <p:spPr>
          <a:xfrm>
            <a:off x="10329549" y="6118722"/>
            <a:ext cx="1885657" cy="739278"/>
          </a:xfrm>
          <a:custGeom>
            <a:avLst/>
            <a:gdLst/>
            <a:ahLst/>
            <a:cxnLst/>
            <a:rect l="l" t="t" r="r" b="b"/>
            <a:pathLst>
              <a:path w="2828486" h="1108917">
                <a:moveTo>
                  <a:pt x="0" y="0"/>
                </a:moveTo>
                <a:lnTo>
                  <a:pt x="2828486" y="0"/>
                </a:lnTo>
                <a:lnTo>
                  <a:pt x="2828486" y="1108917"/>
                </a:lnTo>
                <a:lnTo>
                  <a:pt x="0" y="1108917"/>
                </a:lnTo>
                <a:lnTo>
                  <a:pt x="0" y="0"/>
                </a:lnTo>
                <a:close/>
              </a:path>
            </a:pathLst>
          </a:custGeom>
          <a:blipFill>
            <a:blip r:embed="rId2">
              <a:extLst>
                <a:ext uri="{96DAC541-7B7A-43D3-8B79-37D633B846F1}">
                  <asvg:svgBlip xmlns:asvg="http://schemas.microsoft.com/office/drawing/2016/SVG/main" r:embed="rId3"/>
                </a:ext>
              </a:extLst>
            </a:blip>
            <a:stretch>
              <a:fillRect r="-38738" b="-76938"/>
            </a:stretch>
          </a:blipFill>
        </p:spPr>
        <p:txBody>
          <a:bodyPr/>
          <a:lstStyle/>
          <a:p>
            <a:endParaRPr lang="en-GB"/>
          </a:p>
        </p:txBody>
      </p:sp>
      <p:sp>
        <p:nvSpPr>
          <p:cNvPr id="6" name="Freeform 6">
            <a:extLst>
              <a:ext uri="{FF2B5EF4-FFF2-40B4-BE49-F238E27FC236}">
                <a16:creationId xmlns:a16="http://schemas.microsoft.com/office/drawing/2014/main" id="{F2B98CAC-E35D-E5E6-DABD-2664CFC34188}"/>
              </a:ext>
            </a:extLst>
          </p:cNvPr>
          <p:cNvSpPr/>
          <p:nvPr/>
        </p:nvSpPr>
        <p:spPr>
          <a:xfrm rot="-5400000">
            <a:off x="10960585" y="5603379"/>
            <a:ext cx="1618329" cy="890914"/>
          </a:xfrm>
          <a:custGeom>
            <a:avLst/>
            <a:gdLst/>
            <a:ahLst/>
            <a:cxnLst/>
            <a:rect l="l" t="t" r="r" b="b"/>
            <a:pathLst>
              <a:path w="2427493" h="1336371">
                <a:moveTo>
                  <a:pt x="0" y="0"/>
                </a:moveTo>
                <a:lnTo>
                  <a:pt x="2427493" y="0"/>
                </a:lnTo>
                <a:lnTo>
                  <a:pt x="2427493" y="1336371"/>
                </a:lnTo>
                <a:lnTo>
                  <a:pt x="0" y="1336371"/>
                </a:lnTo>
                <a:lnTo>
                  <a:pt x="0" y="0"/>
                </a:lnTo>
                <a:close/>
              </a:path>
            </a:pathLst>
          </a:custGeom>
          <a:blipFill>
            <a:blip r:embed="rId4">
              <a:extLst>
                <a:ext uri="{96DAC541-7B7A-43D3-8B79-37D633B846F1}">
                  <asvg:svgBlip xmlns:asvg="http://schemas.microsoft.com/office/drawing/2016/SVG/main" r:embed="rId5"/>
                </a:ext>
              </a:extLst>
            </a:blip>
            <a:stretch>
              <a:fillRect l="-60340" b="-45628"/>
            </a:stretch>
          </a:blipFill>
        </p:spPr>
        <p:txBody>
          <a:bodyPr/>
          <a:lstStyle/>
          <a:p>
            <a:endParaRPr lang="en-GB"/>
          </a:p>
        </p:txBody>
      </p:sp>
      <p:grpSp>
        <p:nvGrpSpPr>
          <p:cNvPr id="7" name="Group 7">
            <a:extLst>
              <a:ext uri="{FF2B5EF4-FFF2-40B4-BE49-F238E27FC236}">
                <a16:creationId xmlns:a16="http://schemas.microsoft.com/office/drawing/2014/main" id="{09FFEE25-9E64-96C3-DB1C-74ADF03C2B3B}"/>
              </a:ext>
            </a:extLst>
          </p:cNvPr>
          <p:cNvGrpSpPr/>
          <p:nvPr/>
        </p:nvGrpSpPr>
        <p:grpSpPr>
          <a:xfrm>
            <a:off x="269107" y="6118722"/>
            <a:ext cx="4925219" cy="548045"/>
            <a:chOff x="0" y="0"/>
            <a:chExt cx="9850439" cy="1096089"/>
          </a:xfrm>
        </p:grpSpPr>
        <p:sp>
          <p:nvSpPr>
            <p:cNvPr id="8" name="Freeform 8">
              <a:extLst>
                <a:ext uri="{FF2B5EF4-FFF2-40B4-BE49-F238E27FC236}">
                  <a16:creationId xmlns:a16="http://schemas.microsoft.com/office/drawing/2014/main" id="{04F3E09D-4B57-3EBE-BFC2-B324C4DB701F}"/>
                </a:ext>
              </a:extLst>
            </p:cNvPr>
            <p:cNvSpPr/>
            <p:nvPr/>
          </p:nvSpPr>
          <p:spPr>
            <a:xfrm>
              <a:off x="0" y="55216"/>
              <a:ext cx="4541993" cy="1040873"/>
            </a:xfrm>
            <a:custGeom>
              <a:avLst/>
              <a:gdLst/>
              <a:ahLst/>
              <a:cxnLst/>
              <a:rect l="l" t="t" r="r" b="b"/>
              <a:pathLst>
                <a:path w="4541993" h="1040873">
                  <a:moveTo>
                    <a:pt x="0" y="0"/>
                  </a:moveTo>
                  <a:lnTo>
                    <a:pt x="4541993" y="0"/>
                  </a:lnTo>
                  <a:lnTo>
                    <a:pt x="4541993" y="1040873"/>
                  </a:lnTo>
                  <a:lnTo>
                    <a:pt x="0" y="1040873"/>
                  </a:lnTo>
                  <a:lnTo>
                    <a:pt x="0" y="0"/>
                  </a:lnTo>
                  <a:close/>
                </a:path>
              </a:pathLst>
            </a:custGeom>
            <a:blipFill>
              <a:blip r:embed="rId6"/>
              <a:stretch>
                <a:fillRect/>
              </a:stretch>
            </a:blipFill>
          </p:spPr>
          <p:txBody>
            <a:bodyPr/>
            <a:lstStyle/>
            <a:p>
              <a:endParaRPr lang="en-GB"/>
            </a:p>
          </p:txBody>
        </p:sp>
        <p:sp>
          <p:nvSpPr>
            <p:cNvPr id="9" name="Freeform 9">
              <a:extLst>
                <a:ext uri="{FF2B5EF4-FFF2-40B4-BE49-F238E27FC236}">
                  <a16:creationId xmlns:a16="http://schemas.microsoft.com/office/drawing/2014/main" id="{7CD2BEDA-F2B1-884A-E9C1-B753D13B918C}"/>
                </a:ext>
              </a:extLst>
            </p:cNvPr>
            <p:cNvSpPr/>
            <p:nvPr/>
          </p:nvSpPr>
          <p:spPr>
            <a:xfrm>
              <a:off x="5466082" y="0"/>
              <a:ext cx="4384357" cy="1096089"/>
            </a:xfrm>
            <a:custGeom>
              <a:avLst/>
              <a:gdLst/>
              <a:ahLst/>
              <a:cxnLst/>
              <a:rect l="l" t="t" r="r" b="b"/>
              <a:pathLst>
                <a:path w="4384357" h="1096089">
                  <a:moveTo>
                    <a:pt x="0" y="0"/>
                  </a:moveTo>
                  <a:lnTo>
                    <a:pt x="4384357" y="0"/>
                  </a:lnTo>
                  <a:lnTo>
                    <a:pt x="4384357" y="1096089"/>
                  </a:lnTo>
                  <a:lnTo>
                    <a:pt x="0" y="1096089"/>
                  </a:lnTo>
                  <a:lnTo>
                    <a:pt x="0" y="0"/>
                  </a:lnTo>
                  <a:close/>
                </a:path>
              </a:pathLst>
            </a:custGeom>
            <a:blipFill>
              <a:blip r:embed="rId7"/>
              <a:stretch>
                <a:fillRect/>
              </a:stretch>
            </a:blipFill>
          </p:spPr>
          <p:txBody>
            <a:bodyPr/>
            <a:lstStyle/>
            <a:p>
              <a:endParaRPr lang="en-GB"/>
            </a:p>
          </p:txBody>
        </p:sp>
      </p:grpSp>
      <p:sp>
        <p:nvSpPr>
          <p:cNvPr id="10" name="TextBox 9">
            <a:extLst>
              <a:ext uri="{FF2B5EF4-FFF2-40B4-BE49-F238E27FC236}">
                <a16:creationId xmlns:a16="http://schemas.microsoft.com/office/drawing/2014/main" id="{32EBA03A-23B8-D066-9E5E-90C5515CD5C3}"/>
              </a:ext>
            </a:extLst>
          </p:cNvPr>
          <p:cNvSpPr txBox="1"/>
          <p:nvPr/>
        </p:nvSpPr>
        <p:spPr>
          <a:xfrm>
            <a:off x="269107" y="312448"/>
            <a:ext cx="11055185" cy="584775"/>
          </a:xfrm>
          <a:prstGeom prst="rect">
            <a:avLst/>
          </a:prstGeom>
          <a:noFill/>
        </p:spPr>
        <p:txBody>
          <a:bodyPr wrap="square" lIns="91440" tIns="45720" rIns="91440" bIns="45720" rtlCol="0" anchor="t">
            <a:spAutoFit/>
          </a:bodyPr>
          <a:lstStyle/>
          <a:p>
            <a:pPr algn="l"/>
            <a:r>
              <a:rPr lang="en-GB" sz="3200" b="1" dirty="0">
                <a:solidFill>
                  <a:schemeClr val="accent1"/>
                </a:solidFill>
                <a:latin typeface="Poppins" panose="00000500000000000000" pitchFamily="2" charset="0"/>
                <a:ea typeface="Calibri" panose="020F0502020204030204" pitchFamily="34" charset="0"/>
                <a:cs typeface="Poppins" panose="00000500000000000000" pitchFamily="2" charset="0"/>
              </a:rPr>
              <a:t>Overall c</a:t>
            </a:r>
            <a:r>
              <a:rPr lang="en-GB" sz="3200" b="1" dirty="0">
                <a:solidFill>
                  <a:schemeClr val="accent1"/>
                </a:solidFill>
                <a:effectLst/>
                <a:latin typeface="Poppins" panose="00000500000000000000" pitchFamily="2" charset="0"/>
                <a:ea typeface="Calibri" panose="020F0502020204030204" pitchFamily="34" charset="0"/>
                <a:cs typeface="Poppins" panose="00000500000000000000" pitchFamily="2" charset="0"/>
              </a:rPr>
              <a:t>onclusions</a:t>
            </a:r>
          </a:p>
        </p:txBody>
      </p:sp>
      <p:sp>
        <p:nvSpPr>
          <p:cNvPr id="11" name="TextBox 10">
            <a:extLst>
              <a:ext uri="{FF2B5EF4-FFF2-40B4-BE49-F238E27FC236}">
                <a16:creationId xmlns:a16="http://schemas.microsoft.com/office/drawing/2014/main" id="{B2A8C912-7507-7F36-6860-43E8DD945B30}"/>
              </a:ext>
            </a:extLst>
          </p:cNvPr>
          <p:cNvSpPr txBox="1"/>
          <p:nvPr/>
        </p:nvSpPr>
        <p:spPr>
          <a:xfrm>
            <a:off x="242667" y="740572"/>
            <a:ext cx="11406408" cy="5847755"/>
          </a:xfrm>
          <a:prstGeom prst="rect">
            <a:avLst/>
          </a:prstGeom>
          <a:noFill/>
        </p:spPr>
        <p:txBody>
          <a:bodyPr wrap="square" rtlCol="0">
            <a:spAutoFit/>
          </a:bodyPr>
          <a:lstStyle/>
          <a:p>
            <a:endParaRPr lang="en-GB" sz="1700" b="1" dirty="0">
              <a:latin typeface="Poppins" panose="00000500000000000000" pitchFamily="2" charset="0"/>
              <a:cs typeface="Poppins" panose="00000500000000000000" pitchFamily="2" charset="0"/>
            </a:endParaRPr>
          </a:p>
          <a:p>
            <a:pPr marL="171450" indent="-171450">
              <a:buFont typeface="Arial" panose="020B0604020202020204" pitchFamily="34" charset="0"/>
              <a:buChar char="•"/>
            </a:pPr>
            <a:r>
              <a:rPr lang="en-GB" sz="1700" dirty="0">
                <a:latin typeface="Poppins" panose="00000500000000000000" pitchFamily="2" charset="0"/>
                <a:cs typeface="Poppins" panose="00000500000000000000" pitchFamily="2" charset="0"/>
              </a:rPr>
              <a:t>Men and women are accessing pharmacies for different reasons and seem to have different experiences because of this. </a:t>
            </a:r>
          </a:p>
          <a:p>
            <a:pPr marL="171450" indent="-171450">
              <a:buFont typeface="Arial" panose="020B0604020202020204" pitchFamily="34" charset="0"/>
              <a:buChar char="•"/>
            </a:pPr>
            <a:r>
              <a:rPr lang="en-GB" sz="1700" dirty="0">
                <a:latin typeface="Poppins" panose="00000500000000000000" pitchFamily="2" charset="0"/>
                <a:cs typeface="Poppins" panose="00000500000000000000" pitchFamily="2" charset="0"/>
              </a:rPr>
              <a:t>Women appear to be more likely to go to the pharmacy for a diverse range of issues such as receiving urgent prescriptions, antibiotics, medical advice and vaccinations and seem to be having positive experiences with this. </a:t>
            </a:r>
          </a:p>
          <a:p>
            <a:pPr marL="171450" indent="-171450">
              <a:buFont typeface="Arial" panose="020B0604020202020204" pitchFamily="34" charset="0"/>
              <a:buChar char="•"/>
            </a:pPr>
            <a:r>
              <a:rPr lang="en-GB" sz="1700" dirty="0">
                <a:latin typeface="Poppins" panose="00000500000000000000" pitchFamily="2" charset="0"/>
                <a:cs typeface="Poppins" panose="00000500000000000000" pitchFamily="2" charset="0"/>
              </a:rPr>
              <a:t>Feedback from men did not reference Pharmacy First pathways, with 100% of feedback received from men mentioning medication dispensary, particularly noting stock issues and pharmacy closures as areas of concern. </a:t>
            </a:r>
          </a:p>
          <a:p>
            <a:pPr marL="171450" indent="-171450">
              <a:buFont typeface="Arial" panose="020B0604020202020204" pitchFamily="34" charset="0"/>
              <a:buChar char="•"/>
            </a:pPr>
            <a:r>
              <a:rPr lang="en-GB" sz="1700" dirty="0">
                <a:latin typeface="Poppins" panose="00000500000000000000" pitchFamily="2" charset="0"/>
                <a:cs typeface="Poppins" panose="00000500000000000000" pitchFamily="2" charset="0"/>
              </a:rPr>
              <a:t>Other negative experiences discussed challenges with arranging transport to pick up prescriptions that were not ready, despite having text notification that they were.</a:t>
            </a:r>
          </a:p>
          <a:p>
            <a:pPr marL="171450" indent="-171450">
              <a:buFont typeface="Arial" panose="020B0604020202020204" pitchFamily="34" charset="0"/>
              <a:buChar char="•"/>
            </a:pPr>
            <a:r>
              <a:rPr lang="en-GB" sz="1700" dirty="0">
                <a:latin typeface="Poppins" panose="00000500000000000000" pitchFamily="2" charset="0"/>
                <a:cs typeface="Poppins" panose="00000500000000000000" pitchFamily="2" charset="0"/>
              </a:rPr>
              <a:t>Trends seen with women and younger people having more positive experiences are not seen in feedback about other services and are unique insights into pharmacy services.</a:t>
            </a:r>
          </a:p>
          <a:p>
            <a:pPr marL="171450" indent="-171450">
              <a:buFont typeface="Arial" panose="020B0604020202020204" pitchFamily="34" charset="0"/>
              <a:buChar char="•"/>
            </a:pPr>
            <a:r>
              <a:rPr lang="en-GB" sz="1700" dirty="0">
                <a:latin typeface="Poppins" panose="00000500000000000000" pitchFamily="2" charset="0"/>
                <a:cs typeface="Poppins" panose="00000500000000000000" pitchFamily="2" charset="0"/>
              </a:rPr>
              <a:t>Compared to feedback about other services, younger women seem to have more positive experiences. This trend emerges post-Pharmacy First. This suggests that people have differing experiences due to their age and gender as they are going to the pharmacy for different reasons. </a:t>
            </a:r>
          </a:p>
          <a:p>
            <a:pPr marL="171450" indent="-171450">
              <a:buFont typeface="Arial" panose="020B0604020202020204" pitchFamily="34" charset="0"/>
              <a:buChar char="•"/>
            </a:pPr>
            <a:r>
              <a:rPr lang="en-GB" sz="1700" dirty="0">
                <a:latin typeface="Poppins" panose="00000500000000000000" pitchFamily="2" charset="0"/>
                <a:cs typeface="Poppins" panose="00000500000000000000" pitchFamily="2" charset="0"/>
              </a:rPr>
              <a:t>Coordination of services seem to present barriers onto the effectiveness of the Pharmacy First scheme, with many people being sent to multiple services before receiving relevant treatment despite them going to the </a:t>
            </a:r>
            <a:r>
              <a:rPr lang="en-GB" sz="1700">
                <a:latin typeface="Poppins" panose="00000500000000000000" pitchFamily="2" charset="0"/>
                <a:cs typeface="Poppins" panose="00000500000000000000" pitchFamily="2" charset="0"/>
              </a:rPr>
              <a:t>pharmacy first</a:t>
            </a:r>
            <a:r>
              <a:rPr lang="en-GB" sz="1700" dirty="0">
                <a:latin typeface="Poppins" panose="00000500000000000000" pitchFamily="2" charset="0"/>
                <a:cs typeface="Poppins" panose="00000500000000000000" pitchFamily="2" charset="0"/>
              </a:rPr>
              <a:t>. </a:t>
            </a:r>
          </a:p>
          <a:p>
            <a:pPr marL="171450" indent="-171450">
              <a:buFont typeface="Arial" panose="020B0604020202020204" pitchFamily="34" charset="0"/>
              <a:buChar char="•"/>
            </a:pPr>
            <a:endParaRPr lang="en-GB" sz="1700" dirty="0">
              <a:latin typeface="Poppins" panose="00000500000000000000" pitchFamily="2" charset="0"/>
              <a:cs typeface="Poppins" panose="00000500000000000000" pitchFamily="2" charset="0"/>
            </a:endParaRPr>
          </a:p>
          <a:p>
            <a:pPr marL="171450" indent="-171450">
              <a:buFont typeface="Arial" panose="020B0604020202020204" pitchFamily="34" charset="0"/>
              <a:buChar char="•"/>
            </a:pPr>
            <a:endParaRPr lang="en-GB" sz="1700"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endParaRPr lang="en-GB" sz="1700" b="1"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41763595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AB613-223B-C905-02AA-3E2AAB9899BA}"/>
              </a:ext>
            </a:extLst>
          </p:cNvPr>
          <p:cNvSpPr>
            <a:spLocks noGrp="1"/>
          </p:cNvSpPr>
          <p:nvPr>
            <p:ph type="title"/>
          </p:nvPr>
        </p:nvSpPr>
        <p:spPr/>
        <p:txBody>
          <a:bodyPr/>
          <a:lstStyle/>
          <a:p>
            <a:endParaRPr lang="en-GB" dirty="0"/>
          </a:p>
        </p:txBody>
      </p:sp>
      <p:sp>
        <p:nvSpPr>
          <p:cNvPr id="3" name="Subtitle 2">
            <a:extLst>
              <a:ext uri="{FF2B5EF4-FFF2-40B4-BE49-F238E27FC236}">
                <a16:creationId xmlns:a16="http://schemas.microsoft.com/office/drawing/2014/main" id="{B1023EFB-2C0C-F5EB-A937-95E6B829C190}"/>
              </a:ext>
            </a:extLst>
          </p:cNvPr>
          <p:cNvSpPr>
            <a:spLocks noGrp="1"/>
          </p:cNvSpPr>
          <p:nvPr>
            <p:ph idx="1"/>
          </p:nvPr>
        </p:nvSpPr>
        <p:spPr/>
        <p:txBody>
          <a:bodyPr/>
          <a:lstStyle/>
          <a:p>
            <a:endParaRPr lang="en-GB" dirty="0"/>
          </a:p>
        </p:txBody>
      </p:sp>
      <p:sp>
        <p:nvSpPr>
          <p:cNvPr id="5" name="TextBox 4">
            <a:extLst>
              <a:ext uri="{FF2B5EF4-FFF2-40B4-BE49-F238E27FC236}">
                <a16:creationId xmlns:a16="http://schemas.microsoft.com/office/drawing/2014/main" id="{16B5B944-29E0-41C4-F3D1-A84EEA582458}"/>
              </a:ext>
            </a:extLst>
          </p:cNvPr>
          <p:cNvSpPr txBox="1"/>
          <p:nvPr/>
        </p:nvSpPr>
        <p:spPr>
          <a:xfrm>
            <a:off x="3048778" y="3244334"/>
            <a:ext cx="6097554" cy="369332"/>
          </a:xfrm>
          <a:prstGeom prst="rect">
            <a:avLst/>
          </a:prstGeom>
          <a:noFill/>
        </p:spPr>
        <p:txBody>
          <a:bodyPr wrap="square">
            <a:spAutoFit/>
          </a:bodyPr>
          <a:lstStyle/>
          <a:p>
            <a:endParaRPr lang="en-GB" dirty="0"/>
          </a:p>
        </p:txBody>
      </p:sp>
      <p:sp>
        <p:nvSpPr>
          <p:cNvPr id="7" name="TextBox 6">
            <a:extLst>
              <a:ext uri="{FF2B5EF4-FFF2-40B4-BE49-F238E27FC236}">
                <a16:creationId xmlns:a16="http://schemas.microsoft.com/office/drawing/2014/main" id="{83429D82-5D93-A8B2-F7DA-F1741E1E992B}"/>
              </a:ext>
            </a:extLst>
          </p:cNvPr>
          <p:cNvSpPr txBox="1"/>
          <p:nvPr/>
        </p:nvSpPr>
        <p:spPr>
          <a:xfrm>
            <a:off x="3047301" y="3246431"/>
            <a:ext cx="6094602" cy="369332"/>
          </a:xfrm>
          <a:prstGeom prst="rect">
            <a:avLst/>
          </a:prstGeom>
          <a:noFill/>
        </p:spPr>
        <p:txBody>
          <a:bodyPr wrap="square">
            <a:spAutoFit/>
          </a:bodyPr>
          <a:lstStyle/>
          <a:p>
            <a:endParaRPr lang="en-GB" dirty="0"/>
          </a:p>
        </p:txBody>
      </p:sp>
      <p:pic>
        <p:nvPicPr>
          <p:cNvPr id="9" name="Picture 8" descr="A picture containing application&#10;&#10;Description automatically generated">
            <a:extLst>
              <a:ext uri="{FF2B5EF4-FFF2-40B4-BE49-F238E27FC236}">
                <a16:creationId xmlns:a16="http://schemas.microsoft.com/office/drawing/2014/main" id="{3CF772EC-E94D-1D35-F174-713A5C1CCA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B5A41F80-BD77-11F8-57C8-A1F5530C1D64}"/>
              </a:ext>
            </a:extLst>
          </p:cNvPr>
          <p:cNvSpPr txBox="1"/>
          <p:nvPr/>
        </p:nvSpPr>
        <p:spPr>
          <a:xfrm>
            <a:off x="3999168" y="2441756"/>
            <a:ext cx="4190871" cy="1974487"/>
          </a:xfrm>
          <a:prstGeom prst="wedgeEllipseCallout">
            <a:avLst>
              <a:gd name="adj1" fmla="val -24918"/>
              <a:gd name="adj2" fmla="val 72630"/>
            </a:avLst>
          </a:prstGeom>
          <a:solidFill>
            <a:srgbClr val="F9B93E"/>
          </a:solidFill>
          <a:ln w="38100">
            <a:solidFill>
              <a:schemeClr val="bg1"/>
            </a:solidFill>
          </a:ln>
        </p:spPr>
        <p:txBody>
          <a:bodyPr wrap="none" lIns="91440" tIns="360000" rIns="91440" bIns="360000" rtlCol="0" anchor="t">
            <a:spAutoFit/>
          </a:bodyPr>
          <a:lstStyle/>
          <a:p>
            <a:pPr algn="ctr"/>
            <a:r>
              <a:rPr lang="en-GB" sz="4400" dirty="0">
                <a:solidFill>
                  <a:schemeClr val="bg1"/>
                </a:solidFill>
                <a:latin typeface="Century Gothic Bold" panose="020B0702020202020204" pitchFamily="34" charset="0"/>
              </a:rPr>
              <a:t>Thank you</a:t>
            </a:r>
          </a:p>
        </p:txBody>
      </p:sp>
      <p:pic>
        <p:nvPicPr>
          <p:cNvPr id="4" name="Graphic 1">
            <a:extLst>
              <a:ext uri="{FF2B5EF4-FFF2-40B4-BE49-F238E27FC236}">
                <a16:creationId xmlns:a16="http://schemas.microsoft.com/office/drawing/2014/main" id="{DA9D7AB8-B9C7-2522-BD43-5BB17D742A78}"/>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46" r="90"/>
          <a:stretch/>
        </p:blipFill>
        <p:spPr bwMode="auto">
          <a:xfrm>
            <a:off x="151000" y="174442"/>
            <a:ext cx="4140000" cy="94581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28672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280AB-71A9-2746-E7AA-0812366E5983}"/>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6FF3B016-B865-BC53-9DDB-169EFCFF42B4}"/>
              </a:ext>
            </a:extLst>
          </p:cNvPr>
          <p:cNvPicPr>
            <a:picLocks noChangeAspect="1"/>
          </p:cNvPicPr>
          <p:nvPr/>
        </p:nvPicPr>
        <p:blipFill>
          <a:blip r:embed="rId2"/>
          <a:stretch>
            <a:fillRect/>
          </a:stretch>
        </p:blipFill>
        <p:spPr>
          <a:xfrm>
            <a:off x="5940714" y="776008"/>
            <a:ext cx="6005588" cy="2428489"/>
          </a:xfrm>
          <a:prstGeom prst="rect">
            <a:avLst/>
          </a:prstGeom>
        </p:spPr>
      </p:pic>
      <p:grpSp>
        <p:nvGrpSpPr>
          <p:cNvPr id="2" name="Group 2">
            <a:extLst>
              <a:ext uri="{FF2B5EF4-FFF2-40B4-BE49-F238E27FC236}">
                <a16:creationId xmlns:a16="http://schemas.microsoft.com/office/drawing/2014/main" id="{936B0147-B28F-B40E-C702-EB9C3197447D}"/>
              </a:ext>
            </a:extLst>
          </p:cNvPr>
          <p:cNvGrpSpPr/>
          <p:nvPr/>
        </p:nvGrpSpPr>
        <p:grpSpPr>
          <a:xfrm>
            <a:off x="0" y="5874857"/>
            <a:ext cx="12192000" cy="997211"/>
            <a:chOff x="0" y="0"/>
            <a:chExt cx="4816593" cy="393960"/>
          </a:xfrm>
        </p:grpSpPr>
        <p:sp>
          <p:nvSpPr>
            <p:cNvPr id="3" name="Freeform 3">
              <a:extLst>
                <a:ext uri="{FF2B5EF4-FFF2-40B4-BE49-F238E27FC236}">
                  <a16:creationId xmlns:a16="http://schemas.microsoft.com/office/drawing/2014/main" id="{C182B9F5-F988-011C-A66C-F3321944C8BD}"/>
                </a:ext>
              </a:extLst>
            </p:cNvPr>
            <p:cNvSpPr/>
            <p:nvPr/>
          </p:nvSpPr>
          <p:spPr>
            <a:xfrm>
              <a:off x="0" y="0"/>
              <a:ext cx="4816592" cy="393960"/>
            </a:xfrm>
            <a:custGeom>
              <a:avLst/>
              <a:gdLst/>
              <a:ahLst/>
              <a:cxnLst/>
              <a:rect l="l" t="t" r="r" b="b"/>
              <a:pathLst>
                <a:path w="4816592" h="393960">
                  <a:moveTo>
                    <a:pt x="0" y="0"/>
                  </a:moveTo>
                  <a:lnTo>
                    <a:pt x="4816592" y="0"/>
                  </a:lnTo>
                  <a:lnTo>
                    <a:pt x="4816592" y="393960"/>
                  </a:lnTo>
                  <a:lnTo>
                    <a:pt x="0" y="393960"/>
                  </a:lnTo>
                  <a:close/>
                </a:path>
              </a:pathLst>
            </a:custGeom>
            <a:solidFill>
              <a:srgbClr val="195873"/>
            </a:solidFill>
          </p:spPr>
          <p:txBody>
            <a:bodyPr/>
            <a:lstStyle/>
            <a:p>
              <a:endParaRPr lang="en-GB"/>
            </a:p>
          </p:txBody>
        </p:sp>
        <p:sp>
          <p:nvSpPr>
            <p:cNvPr id="4" name="TextBox 4">
              <a:extLst>
                <a:ext uri="{FF2B5EF4-FFF2-40B4-BE49-F238E27FC236}">
                  <a16:creationId xmlns:a16="http://schemas.microsoft.com/office/drawing/2014/main" id="{9C735AB8-02FB-1A07-1260-DE3D97B45198}"/>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p>
          </p:txBody>
        </p:sp>
      </p:grpSp>
      <p:sp>
        <p:nvSpPr>
          <p:cNvPr id="5" name="Freeform 5">
            <a:extLst>
              <a:ext uri="{FF2B5EF4-FFF2-40B4-BE49-F238E27FC236}">
                <a16:creationId xmlns:a16="http://schemas.microsoft.com/office/drawing/2014/main" id="{A3DD431B-2729-66AD-D891-007E5116FD69}"/>
              </a:ext>
            </a:extLst>
          </p:cNvPr>
          <p:cNvSpPr/>
          <p:nvPr/>
        </p:nvSpPr>
        <p:spPr>
          <a:xfrm>
            <a:off x="10329549" y="6118722"/>
            <a:ext cx="1885657" cy="739278"/>
          </a:xfrm>
          <a:custGeom>
            <a:avLst/>
            <a:gdLst/>
            <a:ahLst/>
            <a:cxnLst/>
            <a:rect l="l" t="t" r="r" b="b"/>
            <a:pathLst>
              <a:path w="2828486" h="1108917">
                <a:moveTo>
                  <a:pt x="0" y="0"/>
                </a:moveTo>
                <a:lnTo>
                  <a:pt x="2828486" y="0"/>
                </a:lnTo>
                <a:lnTo>
                  <a:pt x="2828486" y="1108917"/>
                </a:lnTo>
                <a:lnTo>
                  <a:pt x="0" y="1108917"/>
                </a:lnTo>
                <a:lnTo>
                  <a:pt x="0" y="0"/>
                </a:lnTo>
                <a:close/>
              </a:path>
            </a:pathLst>
          </a:custGeom>
          <a:blipFill>
            <a:blip r:embed="rId3">
              <a:extLst>
                <a:ext uri="{96DAC541-7B7A-43D3-8B79-37D633B846F1}">
                  <asvg:svgBlip xmlns:asvg="http://schemas.microsoft.com/office/drawing/2016/SVG/main" r:embed="rId4"/>
                </a:ext>
              </a:extLst>
            </a:blip>
            <a:stretch>
              <a:fillRect r="-38738" b="-76938"/>
            </a:stretch>
          </a:blipFill>
        </p:spPr>
        <p:txBody>
          <a:bodyPr/>
          <a:lstStyle/>
          <a:p>
            <a:endParaRPr lang="en-GB"/>
          </a:p>
        </p:txBody>
      </p:sp>
      <p:sp>
        <p:nvSpPr>
          <p:cNvPr id="6" name="Freeform 6">
            <a:extLst>
              <a:ext uri="{FF2B5EF4-FFF2-40B4-BE49-F238E27FC236}">
                <a16:creationId xmlns:a16="http://schemas.microsoft.com/office/drawing/2014/main" id="{C06DAF2B-9F54-DCFF-299D-C6ADD21E7331}"/>
              </a:ext>
            </a:extLst>
          </p:cNvPr>
          <p:cNvSpPr/>
          <p:nvPr/>
        </p:nvSpPr>
        <p:spPr>
          <a:xfrm rot="-5400000">
            <a:off x="10960585" y="5603379"/>
            <a:ext cx="1618329" cy="890914"/>
          </a:xfrm>
          <a:custGeom>
            <a:avLst/>
            <a:gdLst/>
            <a:ahLst/>
            <a:cxnLst/>
            <a:rect l="l" t="t" r="r" b="b"/>
            <a:pathLst>
              <a:path w="2427493" h="1336371">
                <a:moveTo>
                  <a:pt x="0" y="0"/>
                </a:moveTo>
                <a:lnTo>
                  <a:pt x="2427493" y="0"/>
                </a:lnTo>
                <a:lnTo>
                  <a:pt x="2427493" y="1336371"/>
                </a:lnTo>
                <a:lnTo>
                  <a:pt x="0" y="1336371"/>
                </a:lnTo>
                <a:lnTo>
                  <a:pt x="0" y="0"/>
                </a:lnTo>
                <a:close/>
              </a:path>
            </a:pathLst>
          </a:custGeom>
          <a:blipFill>
            <a:blip r:embed="rId5">
              <a:extLst>
                <a:ext uri="{96DAC541-7B7A-43D3-8B79-37D633B846F1}">
                  <asvg:svgBlip xmlns:asvg="http://schemas.microsoft.com/office/drawing/2016/SVG/main" r:embed="rId6"/>
                </a:ext>
              </a:extLst>
            </a:blip>
            <a:stretch>
              <a:fillRect l="-60340" b="-45628"/>
            </a:stretch>
          </a:blipFill>
        </p:spPr>
        <p:txBody>
          <a:bodyPr/>
          <a:lstStyle/>
          <a:p>
            <a:endParaRPr lang="en-GB"/>
          </a:p>
        </p:txBody>
      </p:sp>
      <p:grpSp>
        <p:nvGrpSpPr>
          <p:cNvPr id="7" name="Group 7">
            <a:extLst>
              <a:ext uri="{FF2B5EF4-FFF2-40B4-BE49-F238E27FC236}">
                <a16:creationId xmlns:a16="http://schemas.microsoft.com/office/drawing/2014/main" id="{2A0BAFB6-7A3B-9A6B-FA33-C687C3158737}"/>
              </a:ext>
            </a:extLst>
          </p:cNvPr>
          <p:cNvGrpSpPr/>
          <p:nvPr/>
        </p:nvGrpSpPr>
        <p:grpSpPr>
          <a:xfrm>
            <a:off x="269107" y="6118722"/>
            <a:ext cx="4925219" cy="548045"/>
            <a:chOff x="0" y="0"/>
            <a:chExt cx="9850439" cy="1096089"/>
          </a:xfrm>
        </p:grpSpPr>
        <p:sp>
          <p:nvSpPr>
            <p:cNvPr id="8" name="Freeform 8">
              <a:extLst>
                <a:ext uri="{FF2B5EF4-FFF2-40B4-BE49-F238E27FC236}">
                  <a16:creationId xmlns:a16="http://schemas.microsoft.com/office/drawing/2014/main" id="{135AD931-5857-BC18-1BEA-B670662E7DA9}"/>
                </a:ext>
              </a:extLst>
            </p:cNvPr>
            <p:cNvSpPr/>
            <p:nvPr/>
          </p:nvSpPr>
          <p:spPr>
            <a:xfrm>
              <a:off x="0" y="55216"/>
              <a:ext cx="4541993" cy="1040873"/>
            </a:xfrm>
            <a:custGeom>
              <a:avLst/>
              <a:gdLst/>
              <a:ahLst/>
              <a:cxnLst/>
              <a:rect l="l" t="t" r="r" b="b"/>
              <a:pathLst>
                <a:path w="4541993" h="1040873">
                  <a:moveTo>
                    <a:pt x="0" y="0"/>
                  </a:moveTo>
                  <a:lnTo>
                    <a:pt x="4541993" y="0"/>
                  </a:lnTo>
                  <a:lnTo>
                    <a:pt x="4541993" y="1040873"/>
                  </a:lnTo>
                  <a:lnTo>
                    <a:pt x="0" y="1040873"/>
                  </a:lnTo>
                  <a:lnTo>
                    <a:pt x="0" y="0"/>
                  </a:lnTo>
                  <a:close/>
                </a:path>
              </a:pathLst>
            </a:custGeom>
            <a:blipFill>
              <a:blip r:embed="rId7"/>
              <a:stretch>
                <a:fillRect/>
              </a:stretch>
            </a:blipFill>
          </p:spPr>
          <p:txBody>
            <a:bodyPr/>
            <a:lstStyle/>
            <a:p>
              <a:endParaRPr lang="en-GB"/>
            </a:p>
          </p:txBody>
        </p:sp>
        <p:sp>
          <p:nvSpPr>
            <p:cNvPr id="9" name="Freeform 9">
              <a:extLst>
                <a:ext uri="{FF2B5EF4-FFF2-40B4-BE49-F238E27FC236}">
                  <a16:creationId xmlns:a16="http://schemas.microsoft.com/office/drawing/2014/main" id="{C6472CAF-C4C6-5B84-B2D4-FE41AEA09601}"/>
                </a:ext>
              </a:extLst>
            </p:cNvPr>
            <p:cNvSpPr/>
            <p:nvPr/>
          </p:nvSpPr>
          <p:spPr>
            <a:xfrm>
              <a:off x="5466082" y="0"/>
              <a:ext cx="4384357" cy="1096089"/>
            </a:xfrm>
            <a:custGeom>
              <a:avLst/>
              <a:gdLst/>
              <a:ahLst/>
              <a:cxnLst/>
              <a:rect l="l" t="t" r="r" b="b"/>
              <a:pathLst>
                <a:path w="4384357" h="1096089">
                  <a:moveTo>
                    <a:pt x="0" y="0"/>
                  </a:moveTo>
                  <a:lnTo>
                    <a:pt x="4384357" y="0"/>
                  </a:lnTo>
                  <a:lnTo>
                    <a:pt x="4384357" y="1096089"/>
                  </a:lnTo>
                  <a:lnTo>
                    <a:pt x="0" y="1096089"/>
                  </a:lnTo>
                  <a:lnTo>
                    <a:pt x="0" y="0"/>
                  </a:lnTo>
                  <a:close/>
                </a:path>
              </a:pathLst>
            </a:custGeom>
            <a:blipFill>
              <a:blip r:embed="rId8"/>
              <a:stretch>
                <a:fillRect/>
              </a:stretch>
            </a:blipFill>
          </p:spPr>
          <p:txBody>
            <a:bodyPr/>
            <a:lstStyle/>
            <a:p>
              <a:endParaRPr lang="en-GB"/>
            </a:p>
          </p:txBody>
        </p:sp>
      </p:grpSp>
      <p:sp>
        <p:nvSpPr>
          <p:cNvPr id="10" name="TextBox 9">
            <a:extLst>
              <a:ext uri="{FF2B5EF4-FFF2-40B4-BE49-F238E27FC236}">
                <a16:creationId xmlns:a16="http://schemas.microsoft.com/office/drawing/2014/main" id="{B6925DFB-B46B-44DD-A3E8-81F72258B3F7}"/>
              </a:ext>
            </a:extLst>
          </p:cNvPr>
          <p:cNvSpPr txBox="1"/>
          <p:nvPr/>
        </p:nvSpPr>
        <p:spPr>
          <a:xfrm>
            <a:off x="269107" y="200200"/>
            <a:ext cx="6518271" cy="461665"/>
          </a:xfrm>
          <a:prstGeom prst="rect">
            <a:avLst/>
          </a:prstGeom>
          <a:noFill/>
        </p:spPr>
        <p:txBody>
          <a:bodyPr wrap="square" lIns="91440" tIns="45720" rIns="91440" bIns="45720" rtlCol="0" anchor="t">
            <a:spAutoFit/>
          </a:bodyPr>
          <a:lstStyle/>
          <a:p>
            <a:pPr algn="l"/>
            <a:r>
              <a:rPr lang="en-GB" sz="2400" dirty="0">
                <a:solidFill>
                  <a:schemeClr val="accent1"/>
                </a:solidFill>
                <a:latin typeface="Poppins" panose="00000500000000000000" pitchFamily="2" charset="0"/>
                <a:cs typeface="Poppins" panose="00000500000000000000" pitchFamily="2" charset="0"/>
              </a:rPr>
              <a:t>Where are we hearing from? </a:t>
            </a:r>
          </a:p>
        </p:txBody>
      </p:sp>
      <p:pic>
        <p:nvPicPr>
          <p:cNvPr id="11" name="Picture 10">
            <a:extLst>
              <a:ext uri="{FF2B5EF4-FFF2-40B4-BE49-F238E27FC236}">
                <a16:creationId xmlns:a16="http://schemas.microsoft.com/office/drawing/2014/main" id="{B8C6301B-6BA4-16CB-47E3-4907E3742B7A}"/>
              </a:ext>
            </a:extLst>
          </p:cNvPr>
          <p:cNvPicPr>
            <a:picLocks noChangeAspect="1"/>
          </p:cNvPicPr>
          <p:nvPr/>
        </p:nvPicPr>
        <p:blipFill>
          <a:blip r:embed="rId9"/>
          <a:stretch>
            <a:fillRect/>
          </a:stretch>
        </p:blipFill>
        <p:spPr>
          <a:xfrm>
            <a:off x="269107" y="776008"/>
            <a:ext cx="5614457" cy="2442543"/>
          </a:xfrm>
          <a:prstGeom prst="rect">
            <a:avLst/>
          </a:prstGeom>
        </p:spPr>
      </p:pic>
      <p:pic>
        <p:nvPicPr>
          <p:cNvPr id="12" name="Picture 11">
            <a:extLst>
              <a:ext uri="{FF2B5EF4-FFF2-40B4-BE49-F238E27FC236}">
                <a16:creationId xmlns:a16="http://schemas.microsoft.com/office/drawing/2014/main" id="{03DB4D55-6888-F964-4826-C99947BB2CDB}"/>
              </a:ext>
            </a:extLst>
          </p:cNvPr>
          <p:cNvPicPr>
            <a:picLocks noChangeAspect="1"/>
          </p:cNvPicPr>
          <p:nvPr/>
        </p:nvPicPr>
        <p:blipFill>
          <a:blip r:embed="rId10"/>
          <a:stretch>
            <a:fillRect/>
          </a:stretch>
        </p:blipFill>
        <p:spPr>
          <a:xfrm>
            <a:off x="60503" y="3221157"/>
            <a:ext cx="5749939" cy="2574559"/>
          </a:xfrm>
          <a:prstGeom prst="rect">
            <a:avLst/>
          </a:prstGeom>
        </p:spPr>
      </p:pic>
      <p:sp>
        <p:nvSpPr>
          <p:cNvPr id="16" name="TextBox 15">
            <a:extLst>
              <a:ext uri="{FF2B5EF4-FFF2-40B4-BE49-F238E27FC236}">
                <a16:creationId xmlns:a16="http://schemas.microsoft.com/office/drawing/2014/main" id="{8CCFE118-1898-C561-D209-F2B6328C925B}"/>
              </a:ext>
            </a:extLst>
          </p:cNvPr>
          <p:cNvSpPr txBox="1"/>
          <p:nvPr/>
        </p:nvSpPr>
        <p:spPr>
          <a:xfrm>
            <a:off x="5883564" y="3325317"/>
            <a:ext cx="6331642" cy="2169825"/>
          </a:xfrm>
          <a:prstGeom prst="rect">
            <a:avLst/>
          </a:prstGeom>
          <a:noFill/>
        </p:spPr>
        <p:txBody>
          <a:bodyPr wrap="square" rtlCol="0">
            <a:spAutoFit/>
          </a:bodyPr>
          <a:lstStyle/>
          <a:p>
            <a:pPr marL="180975" indent="-180975">
              <a:buFont typeface="Arial" panose="020B0604020202020204" pitchFamily="34" charset="0"/>
              <a:buChar char="•"/>
            </a:pPr>
            <a:r>
              <a:rPr lang="en-GB" sz="1500" dirty="0">
                <a:latin typeface="Poppins" panose="00000500000000000000" pitchFamily="2" charset="0"/>
                <a:cs typeface="Poppins" panose="00000500000000000000" pitchFamily="2" charset="0"/>
              </a:rPr>
              <a:t>Mental Health Voice received 37 pieces of feedback about people’s experiences with pharmacies from 1 January to </a:t>
            </a:r>
            <a:br>
              <a:rPr lang="en-GB" sz="1500" dirty="0">
                <a:latin typeface="Poppins" panose="00000500000000000000" pitchFamily="2" charset="0"/>
                <a:cs typeface="Poppins" panose="00000500000000000000" pitchFamily="2" charset="0"/>
              </a:rPr>
            </a:br>
            <a:r>
              <a:rPr lang="en-GB" sz="1500" dirty="0">
                <a:latin typeface="Poppins" panose="00000500000000000000" pitchFamily="2" charset="0"/>
                <a:cs typeface="Poppins" panose="00000500000000000000" pitchFamily="2" charset="0"/>
              </a:rPr>
              <a:t>31 October 2024. </a:t>
            </a:r>
          </a:p>
          <a:p>
            <a:pPr marL="180975" indent="-180975">
              <a:buFont typeface="Arial" panose="020B0604020202020204" pitchFamily="34" charset="0"/>
              <a:buChar char="•"/>
            </a:pPr>
            <a:r>
              <a:rPr lang="en-GB" sz="1500" dirty="0">
                <a:latin typeface="Poppins" panose="00000500000000000000" pitchFamily="2" charset="0"/>
                <a:cs typeface="Poppins" panose="00000500000000000000" pitchFamily="2" charset="0"/>
              </a:rPr>
              <a:t>Of this, 28 pieces of feedback were from East Kent, seven from Dartford, Gravesham and Swanley and two from Medway.</a:t>
            </a:r>
          </a:p>
          <a:p>
            <a:pPr marL="180975" indent="-180975">
              <a:buFont typeface="Arial" panose="020B0604020202020204" pitchFamily="34" charset="0"/>
              <a:buChar char="•"/>
            </a:pPr>
            <a:r>
              <a:rPr lang="en-GB" sz="1500" dirty="0">
                <a:latin typeface="Poppins" panose="00000500000000000000" pitchFamily="2" charset="0"/>
                <a:cs typeface="Poppins" panose="00000500000000000000" pitchFamily="2" charset="0"/>
              </a:rPr>
              <a:t>The feedback was obtained through solicited and unsolicited engagement with people with lived experience of mental health issues, however, was not limited to mental health-related care and could also be about physical health.</a:t>
            </a:r>
          </a:p>
        </p:txBody>
      </p:sp>
    </p:spTree>
    <p:extLst>
      <p:ext uri="{BB962C8B-B14F-4D97-AF65-F5344CB8AC3E}">
        <p14:creationId xmlns:p14="http://schemas.microsoft.com/office/powerpoint/2010/main" val="2099496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23940-4865-B266-1AA5-BD557F79C74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AC07740-245D-DAA3-C107-A89F3FC59BAB}"/>
              </a:ext>
            </a:extLst>
          </p:cNvPr>
          <p:cNvGrpSpPr/>
          <p:nvPr/>
        </p:nvGrpSpPr>
        <p:grpSpPr>
          <a:xfrm>
            <a:off x="0" y="5874857"/>
            <a:ext cx="12192000" cy="997211"/>
            <a:chOff x="0" y="0"/>
            <a:chExt cx="4816593" cy="393960"/>
          </a:xfrm>
        </p:grpSpPr>
        <p:sp>
          <p:nvSpPr>
            <p:cNvPr id="3" name="Freeform 3">
              <a:extLst>
                <a:ext uri="{FF2B5EF4-FFF2-40B4-BE49-F238E27FC236}">
                  <a16:creationId xmlns:a16="http://schemas.microsoft.com/office/drawing/2014/main" id="{DAF404B3-64FE-121A-DAF7-631854C025EC}"/>
                </a:ext>
              </a:extLst>
            </p:cNvPr>
            <p:cNvSpPr/>
            <p:nvPr/>
          </p:nvSpPr>
          <p:spPr>
            <a:xfrm>
              <a:off x="0" y="0"/>
              <a:ext cx="4816592" cy="393960"/>
            </a:xfrm>
            <a:custGeom>
              <a:avLst/>
              <a:gdLst/>
              <a:ahLst/>
              <a:cxnLst/>
              <a:rect l="l" t="t" r="r" b="b"/>
              <a:pathLst>
                <a:path w="4816592" h="393960">
                  <a:moveTo>
                    <a:pt x="0" y="0"/>
                  </a:moveTo>
                  <a:lnTo>
                    <a:pt x="4816592" y="0"/>
                  </a:lnTo>
                  <a:lnTo>
                    <a:pt x="4816592" y="393960"/>
                  </a:lnTo>
                  <a:lnTo>
                    <a:pt x="0" y="393960"/>
                  </a:lnTo>
                  <a:close/>
                </a:path>
              </a:pathLst>
            </a:custGeom>
            <a:solidFill>
              <a:srgbClr val="195873"/>
            </a:solidFill>
          </p:spPr>
          <p:txBody>
            <a:bodyPr/>
            <a:lstStyle/>
            <a:p>
              <a:endParaRPr lang="en-GB"/>
            </a:p>
          </p:txBody>
        </p:sp>
        <p:sp>
          <p:nvSpPr>
            <p:cNvPr id="4" name="TextBox 4">
              <a:extLst>
                <a:ext uri="{FF2B5EF4-FFF2-40B4-BE49-F238E27FC236}">
                  <a16:creationId xmlns:a16="http://schemas.microsoft.com/office/drawing/2014/main" id="{06554DA2-3F1F-735F-F7B7-93770B0281AD}"/>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p>
          </p:txBody>
        </p:sp>
      </p:grpSp>
      <p:sp>
        <p:nvSpPr>
          <p:cNvPr id="5" name="Freeform 5">
            <a:extLst>
              <a:ext uri="{FF2B5EF4-FFF2-40B4-BE49-F238E27FC236}">
                <a16:creationId xmlns:a16="http://schemas.microsoft.com/office/drawing/2014/main" id="{F3D0D9F1-63F2-8195-0465-C7F13BEEDBBB}"/>
              </a:ext>
            </a:extLst>
          </p:cNvPr>
          <p:cNvSpPr/>
          <p:nvPr/>
        </p:nvSpPr>
        <p:spPr>
          <a:xfrm>
            <a:off x="10329549" y="6118722"/>
            <a:ext cx="1885657" cy="739278"/>
          </a:xfrm>
          <a:custGeom>
            <a:avLst/>
            <a:gdLst/>
            <a:ahLst/>
            <a:cxnLst/>
            <a:rect l="l" t="t" r="r" b="b"/>
            <a:pathLst>
              <a:path w="2828486" h="1108917">
                <a:moveTo>
                  <a:pt x="0" y="0"/>
                </a:moveTo>
                <a:lnTo>
                  <a:pt x="2828486" y="0"/>
                </a:lnTo>
                <a:lnTo>
                  <a:pt x="2828486" y="1108917"/>
                </a:lnTo>
                <a:lnTo>
                  <a:pt x="0" y="1108917"/>
                </a:lnTo>
                <a:lnTo>
                  <a:pt x="0" y="0"/>
                </a:lnTo>
                <a:close/>
              </a:path>
            </a:pathLst>
          </a:custGeom>
          <a:blipFill>
            <a:blip r:embed="rId2">
              <a:extLst>
                <a:ext uri="{96DAC541-7B7A-43D3-8B79-37D633B846F1}">
                  <asvg:svgBlip xmlns:asvg="http://schemas.microsoft.com/office/drawing/2016/SVG/main" r:embed="rId3"/>
                </a:ext>
              </a:extLst>
            </a:blip>
            <a:stretch>
              <a:fillRect r="-38738" b="-76938"/>
            </a:stretch>
          </a:blipFill>
        </p:spPr>
        <p:txBody>
          <a:bodyPr/>
          <a:lstStyle/>
          <a:p>
            <a:endParaRPr lang="en-GB"/>
          </a:p>
        </p:txBody>
      </p:sp>
      <p:sp>
        <p:nvSpPr>
          <p:cNvPr id="6" name="Freeform 6">
            <a:extLst>
              <a:ext uri="{FF2B5EF4-FFF2-40B4-BE49-F238E27FC236}">
                <a16:creationId xmlns:a16="http://schemas.microsoft.com/office/drawing/2014/main" id="{22536D43-2322-8144-F91E-94311F7F38F1}"/>
              </a:ext>
            </a:extLst>
          </p:cNvPr>
          <p:cNvSpPr/>
          <p:nvPr/>
        </p:nvSpPr>
        <p:spPr>
          <a:xfrm rot="-5400000">
            <a:off x="10960585" y="5603379"/>
            <a:ext cx="1618329" cy="890914"/>
          </a:xfrm>
          <a:custGeom>
            <a:avLst/>
            <a:gdLst/>
            <a:ahLst/>
            <a:cxnLst/>
            <a:rect l="l" t="t" r="r" b="b"/>
            <a:pathLst>
              <a:path w="2427493" h="1336371">
                <a:moveTo>
                  <a:pt x="0" y="0"/>
                </a:moveTo>
                <a:lnTo>
                  <a:pt x="2427493" y="0"/>
                </a:lnTo>
                <a:lnTo>
                  <a:pt x="2427493" y="1336371"/>
                </a:lnTo>
                <a:lnTo>
                  <a:pt x="0" y="1336371"/>
                </a:lnTo>
                <a:lnTo>
                  <a:pt x="0" y="0"/>
                </a:lnTo>
                <a:close/>
              </a:path>
            </a:pathLst>
          </a:custGeom>
          <a:blipFill>
            <a:blip r:embed="rId4">
              <a:extLst>
                <a:ext uri="{96DAC541-7B7A-43D3-8B79-37D633B846F1}">
                  <asvg:svgBlip xmlns:asvg="http://schemas.microsoft.com/office/drawing/2016/SVG/main" r:embed="rId5"/>
                </a:ext>
              </a:extLst>
            </a:blip>
            <a:stretch>
              <a:fillRect l="-60340" b="-45628"/>
            </a:stretch>
          </a:blipFill>
        </p:spPr>
        <p:txBody>
          <a:bodyPr/>
          <a:lstStyle/>
          <a:p>
            <a:endParaRPr lang="en-GB"/>
          </a:p>
        </p:txBody>
      </p:sp>
      <p:grpSp>
        <p:nvGrpSpPr>
          <p:cNvPr id="7" name="Group 7">
            <a:extLst>
              <a:ext uri="{FF2B5EF4-FFF2-40B4-BE49-F238E27FC236}">
                <a16:creationId xmlns:a16="http://schemas.microsoft.com/office/drawing/2014/main" id="{1841306F-AEB9-FCBE-8C4E-CB79E3862B22}"/>
              </a:ext>
            </a:extLst>
          </p:cNvPr>
          <p:cNvGrpSpPr/>
          <p:nvPr/>
        </p:nvGrpSpPr>
        <p:grpSpPr>
          <a:xfrm>
            <a:off x="269107" y="6118722"/>
            <a:ext cx="4925219" cy="548045"/>
            <a:chOff x="0" y="0"/>
            <a:chExt cx="9850439" cy="1096089"/>
          </a:xfrm>
        </p:grpSpPr>
        <p:sp>
          <p:nvSpPr>
            <p:cNvPr id="8" name="Freeform 8">
              <a:extLst>
                <a:ext uri="{FF2B5EF4-FFF2-40B4-BE49-F238E27FC236}">
                  <a16:creationId xmlns:a16="http://schemas.microsoft.com/office/drawing/2014/main" id="{C232EBC4-E4F8-12BE-CE3E-C2DBAC776BFF}"/>
                </a:ext>
              </a:extLst>
            </p:cNvPr>
            <p:cNvSpPr/>
            <p:nvPr/>
          </p:nvSpPr>
          <p:spPr>
            <a:xfrm>
              <a:off x="0" y="55216"/>
              <a:ext cx="4541993" cy="1040873"/>
            </a:xfrm>
            <a:custGeom>
              <a:avLst/>
              <a:gdLst/>
              <a:ahLst/>
              <a:cxnLst/>
              <a:rect l="l" t="t" r="r" b="b"/>
              <a:pathLst>
                <a:path w="4541993" h="1040873">
                  <a:moveTo>
                    <a:pt x="0" y="0"/>
                  </a:moveTo>
                  <a:lnTo>
                    <a:pt x="4541993" y="0"/>
                  </a:lnTo>
                  <a:lnTo>
                    <a:pt x="4541993" y="1040873"/>
                  </a:lnTo>
                  <a:lnTo>
                    <a:pt x="0" y="1040873"/>
                  </a:lnTo>
                  <a:lnTo>
                    <a:pt x="0" y="0"/>
                  </a:lnTo>
                  <a:close/>
                </a:path>
              </a:pathLst>
            </a:custGeom>
            <a:blipFill>
              <a:blip r:embed="rId6"/>
              <a:stretch>
                <a:fillRect/>
              </a:stretch>
            </a:blipFill>
          </p:spPr>
          <p:txBody>
            <a:bodyPr/>
            <a:lstStyle/>
            <a:p>
              <a:endParaRPr lang="en-GB"/>
            </a:p>
          </p:txBody>
        </p:sp>
        <p:sp>
          <p:nvSpPr>
            <p:cNvPr id="9" name="Freeform 9">
              <a:extLst>
                <a:ext uri="{FF2B5EF4-FFF2-40B4-BE49-F238E27FC236}">
                  <a16:creationId xmlns:a16="http://schemas.microsoft.com/office/drawing/2014/main" id="{282E6BD4-7DDB-15FE-53A6-2405DD6FA9A2}"/>
                </a:ext>
              </a:extLst>
            </p:cNvPr>
            <p:cNvSpPr/>
            <p:nvPr/>
          </p:nvSpPr>
          <p:spPr>
            <a:xfrm>
              <a:off x="5466082" y="0"/>
              <a:ext cx="4384357" cy="1096089"/>
            </a:xfrm>
            <a:custGeom>
              <a:avLst/>
              <a:gdLst/>
              <a:ahLst/>
              <a:cxnLst/>
              <a:rect l="l" t="t" r="r" b="b"/>
              <a:pathLst>
                <a:path w="4384357" h="1096089">
                  <a:moveTo>
                    <a:pt x="0" y="0"/>
                  </a:moveTo>
                  <a:lnTo>
                    <a:pt x="4384357" y="0"/>
                  </a:lnTo>
                  <a:lnTo>
                    <a:pt x="4384357" y="1096089"/>
                  </a:lnTo>
                  <a:lnTo>
                    <a:pt x="0" y="1096089"/>
                  </a:lnTo>
                  <a:lnTo>
                    <a:pt x="0" y="0"/>
                  </a:lnTo>
                  <a:close/>
                </a:path>
              </a:pathLst>
            </a:custGeom>
            <a:blipFill>
              <a:blip r:embed="rId7"/>
              <a:stretch>
                <a:fillRect/>
              </a:stretch>
            </a:blipFill>
          </p:spPr>
          <p:txBody>
            <a:bodyPr/>
            <a:lstStyle/>
            <a:p>
              <a:endParaRPr lang="en-GB"/>
            </a:p>
          </p:txBody>
        </p:sp>
      </p:grpSp>
      <p:sp>
        <p:nvSpPr>
          <p:cNvPr id="10" name="TextBox 9">
            <a:extLst>
              <a:ext uri="{FF2B5EF4-FFF2-40B4-BE49-F238E27FC236}">
                <a16:creationId xmlns:a16="http://schemas.microsoft.com/office/drawing/2014/main" id="{2FDE0247-DDF2-CEC3-B223-4893F1C8A697}"/>
              </a:ext>
            </a:extLst>
          </p:cNvPr>
          <p:cNvSpPr txBox="1"/>
          <p:nvPr/>
        </p:nvSpPr>
        <p:spPr>
          <a:xfrm>
            <a:off x="269107" y="434798"/>
            <a:ext cx="12087178" cy="523220"/>
          </a:xfrm>
          <a:prstGeom prst="rect">
            <a:avLst/>
          </a:prstGeom>
          <a:noFill/>
        </p:spPr>
        <p:txBody>
          <a:bodyPr wrap="square" lIns="91440" tIns="45720" rIns="91440" bIns="45720" rtlCol="0" anchor="t">
            <a:spAutoFit/>
          </a:bodyPr>
          <a:lstStyle/>
          <a:p>
            <a:pPr algn="l"/>
            <a:r>
              <a:rPr lang="en-GB" sz="2800" b="1" dirty="0">
                <a:solidFill>
                  <a:schemeClr val="accent1"/>
                </a:solidFill>
                <a:effectLst/>
                <a:latin typeface="Century Gothic Bold" panose="020B0702020202020204" pitchFamily="34" charset="0"/>
                <a:ea typeface="Calibri" panose="020F0502020204030204" pitchFamily="34" charset="0"/>
              </a:rPr>
              <a:t>How do </a:t>
            </a:r>
            <a:r>
              <a:rPr lang="en-GB" sz="2800" b="1" dirty="0">
                <a:solidFill>
                  <a:schemeClr val="accent1"/>
                </a:solidFill>
                <a:latin typeface="Century Gothic Bold" panose="020B0702020202020204" pitchFamily="34" charset="0"/>
                <a:ea typeface="Calibri" panose="020F0502020204030204" pitchFamily="34" charset="0"/>
              </a:rPr>
              <a:t>people feel about their experiences with pharmacies?</a:t>
            </a:r>
            <a:endParaRPr lang="en-GB" sz="2800" b="1" dirty="0">
              <a:solidFill>
                <a:schemeClr val="accent1"/>
              </a:solidFill>
              <a:effectLst/>
              <a:latin typeface="Century Gothic Bold" panose="020B0702020202020204" pitchFamily="34" charset="0"/>
              <a:ea typeface="Calibri" panose="020F0502020204030204" pitchFamily="34" charset="0"/>
            </a:endParaRPr>
          </a:p>
        </p:txBody>
      </p:sp>
      <p:pic>
        <p:nvPicPr>
          <p:cNvPr id="11" name="Picture 10">
            <a:extLst>
              <a:ext uri="{FF2B5EF4-FFF2-40B4-BE49-F238E27FC236}">
                <a16:creationId xmlns:a16="http://schemas.microsoft.com/office/drawing/2014/main" id="{24552CBE-84D4-6514-B53D-FE73B9DFA184}"/>
              </a:ext>
            </a:extLst>
          </p:cNvPr>
          <p:cNvPicPr>
            <a:picLocks noChangeAspect="1"/>
          </p:cNvPicPr>
          <p:nvPr/>
        </p:nvPicPr>
        <p:blipFill>
          <a:blip r:embed="rId8"/>
          <a:stretch>
            <a:fillRect/>
          </a:stretch>
        </p:blipFill>
        <p:spPr>
          <a:xfrm>
            <a:off x="159838" y="1068965"/>
            <a:ext cx="4313881" cy="2790000"/>
          </a:xfrm>
          <a:prstGeom prst="rect">
            <a:avLst/>
          </a:prstGeom>
        </p:spPr>
      </p:pic>
      <p:sp>
        <p:nvSpPr>
          <p:cNvPr id="15" name="TextBox 14">
            <a:extLst>
              <a:ext uri="{FF2B5EF4-FFF2-40B4-BE49-F238E27FC236}">
                <a16:creationId xmlns:a16="http://schemas.microsoft.com/office/drawing/2014/main" id="{AEACD596-A350-35B8-AD62-5BCCDAA52755}"/>
              </a:ext>
            </a:extLst>
          </p:cNvPr>
          <p:cNvSpPr txBox="1"/>
          <p:nvPr/>
        </p:nvSpPr>
        <p:spPr>
          <a:xfrm>
            <a:off x="711198" y="4165352"/>
            <a:ext cx="10769600" cy="1477328"/>
          </a:xfrm>
          <a:prstGeom prst="rect">
            <a:avLst/>
          </a:prstGeom>
          <a:noFill/>
        </p:spPr>
        <p:txBody>
          <a:bodyPr wrap="square">
            <a:spAutoFit/>
          </a:bodyPr>
          <a:lstStyle/>
          <a:p>
            <a:pPr algn="ctr"/>
            <a:r>
              <a:rPr lang="en-GB" dirty="0">
                <a:latin typeface="Poppins" panose="00000500000000000000" pitchFamily="2" charset="0"/>
                <a:cs typeface="Poppins" panose="00000500000000000000" pitchFamily="2" charset="0"/>
              </a:rPr>
              <a:t>61% of feedback was negative and 30% positive.</a:t>
            </a:r>
          </a:p>
          <a:p>
            <a:pPr algn="ctr"/>
            <a:r>
              <a:rPr lang="en-GB" dirty="0">
                <a:latin typeface="Poppins" panose="00000500000000000000" pitchFamily="2" charset="0"/>
                <a:cs typeface="Poppins" panose="00000500000000000000" pitchFamily="2" charset="0"/>
              </a:rPr>
              <a:t> </a:t>
            </a:r>
          </a:p>
          <a:p>
            <a:pPr algn="ctr"/>
            <a:r>
              <a:rPr lang="en-GB" dirty="0">
                <a:latin typeface="Poppins" panose="00000500000000000000" pitchFamily="2" charset="0"/>
                <a:cs typeface="Poppins" panose="00000500000000000000" pitchFamily="2" charset="0"/>
              </a:rPr>
              <a:t>Sentiment across health and care partnership areas (HCP) and district seems consistent, despite limited numbers of feedback received in some areas.</a:t>
            </a:r>
          </a:p>
          <a:p>
            <a:pPr algn="ctr"/>
            <a:endParaRPr lang="en-GB" dirty="0">
              <a:latin typeface="Poppins" panose="00000500000000000000" pitchFamily="2" charset="0"/>
              <a:cs typeface="Poppins" panose="00000500000000000000" pitchFamily="2" charset="0"/>
            </a:endParaRPr>
          </a:p>
        </p:txBody>
      </p:sp>
      <p:pic>
        <p:nvPicPr>
          <p:cNvPr id="13" name="Picture 12">
            <a:extLst>
              <a:ext uri="{FF2B5EF4-FFF2-40B4-BE49-F238E27FC236}">
                <a16:creationId xmlns:a16="http://schemas.microsoft.com/office/drawing/2014/main" id="{223D8691-6765-81D7-76C0-D871B4E77901}"/>
              </a:ext>
            </a:extLst>
          </p:cNvPr>
          <p:cNvPicPr>
            <a:picLocks noChangeAspect="1"/>
          </p:cNvPicPr>
          <p:nvPr/>
        </p:nvPicPr>
        <p:blipFill>
          <a:blip r:embed="rId9"/>
          <a:stretch>
            <a:fillRect/>
          </a:stretch>
        </p:blipFill>
        <p:spPr>
          <a:xfrm>
            <a:off x="4465662" y="1085729"/>
            <a:ext cx="3419938" cy="2743385"/>
          </a:xfrm>
          <a:prstGeom prst="rect">
            <a:avLst/>
          </a:prstGeom>
        </p:spPr>
      </p:pic>
      <p:pic>
        <p:nvPicPr>
          <p:cNvPr id="18" name="Picture 17">
            <a:extLst>
              <a:ext uri="{FF2B5EF4-FFF2-40B4-BE49-F238E27FC236}">
                <a16:creationId xmlns:a16="http://schemas.microsoft.com/office/drawing/2014/main" id="{E0B4D38F-57F7-88F4-62BD-96380FAAB865}"/>
              </a:ext>
            </a:extLst>
          </p:cNvPr>
          <p:cNvPicPr>
            <a:picLocks noChangeAspect="1"/>
          </p:cNvPicPr>
          <p:nvPr/>
        </p:nvPicPr>
        <p:blipFill>
          <a:blip r:embed="rId10"/>
          <a:stretch>
            <a:fillRect/>
          </a:stretch>
        </p:blipFill>
        <p:spPr>
          <a:xfrm>
            <a:off x="7921438" y="1085742"/>
            <a:ext cx="4089855" cy="2743371"/>
          </a:xfrm>
          <a:prstGeom prst="rect">
            <a:avLst/>
          </a:prstGeom>
        </p:spPr>
      </p:pic>
    </p:spTree>
    <p:extLst>
      <p:ext uri="{BB962C8B-B14F-4D97-AF65-F5344CB8AC3E}">
        <p14:creationId xmlns:p14="http://schemas.microsoft.com/office/powerpoint/2010/main" val="1974967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ECD47-F049-9732-A4EE-2069110E8018}"/>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64DF3C2B-9C39-8742-3ECD-835DCB1AD208}"/>
              </a:ext>
            </a:extLst>
          </p:cNvPr>
          <p:cNvPicPr>
            <a:picLocks noChangeAspect="1"/>
          </p:cNvPicPr>
          <p:nvPr/>
        </p:nvPicPr>
        <p:blipFill>
          <a:blip r:embed="rId2"/>
          <a:stretch>
            <a:fillRect/>
          </a:stretch>
        </p:blipFill>
        <p:spPr>
          <a:xfrm>
            <a:off x="403003" y="978285"/>
            <a:ext cx="6489166" cy="2346246"/>
          </a:xfrm>
          <a:prstGeom prst="rect">
            <a:avLst/>
          </a:prstGeom>
        </p:spPr>
      </p:pic>
      <p:grpSp>
        <p:nvGrpSpPr>
          <p:cNvPr id="2" name="Group 2">
            <a:extLst>
              <a:ext uri="{FF2B5EF4-FFF2-40B4-BE49-F238E27FC236}">
                <a16:creationId xmlns:a16="http://schemas.microsoft.com/office/drawing/2014/main" id="{7EF9B0ED-D83C-AC7F-7C4E-7C1ED25F6B8F}"/>
              </a:ext>
            </a:extLst>
          </p:cNvPr>
          <p:cNvGrpSpPr/>
          <p:nvPr/>
        </p:nvGrpSpPr>
        <p:grpSpPr>
          <a:xfrm>
            <a:off x="0" y="5874857"/>
            <a:ext cx="12192000" cy="997211"/>
            <a:chOff x="0" y="0"/>
            <a:chExt cx="4816593" cy="393960"/>
          </a:xfrm>
        </p:grpSpPr>
        <p:sp>
          <p:nvSpPr>
            <p:cNvPr id="3" name="Freeform 3">
              <a:extLst>
                <a:ext uri="{FF2B5EF4-FFF2-40B4-BE49-F238E27FC236}">
                  <a16:creationId xmlns:a16="http://schemas.microsoft.com/office/drawing/2014/main" id="{81E6D013-599A-AB4B-9BCF-398F1247FCA5}"/>
                </a:ext>
              </a:extLst>
            </p:cNvPr>
            <p:cNvSpPr/>
            <p:nvPr/>
          </p:nvSpPr>
          <p:spPr>
            <a:xfrm>
              <a:off x="0" y="0"/>
              <a:ext cx="4816592" cy="393960"/>
            </a:xfrm>
            <a:custGeom>
              <a:avLst/>
              <a:gdLst/>
              <a:ahLst/>
              <a:cxnLst/>
              <a:rect l="l" t="t" r="r" b="b"/>
              <a:pathLst>
                <a:path w="4816592" h="393960">
                  <a:moveTo>
                    <a:pt x="0" y="0"/>
                  </a:moveTo>
                  <a:lnTo>
                    <a:pt x="4816592" y="0"/>
                  </a:lnTo>
                  <a:lnTo>
                    <a:pt x="4816592" y="393960"/>
                  </a:lnTo>
                  <a:lnTo>
                    <a:pt x="0" y="393960"/>
                  </a:lnTo>
                  <a:close/>
                </a:path>
              </a:pathLst>
            </a:custGeom>
            <a:solidFill>
              <a:srgbClr val="195873"/>
            </a:solidFill>
          </p:spPr>
          <p:txBody>
            <a:bodyPr/>
            <a:lstStyle/>
            <a:p>
              <a:endParaRPr lang="en-GB"/>
            </a:p>
          </p:txBody>
        </p:sp>
        <p:sp>
          <p:nvSpPr>
            <p:cNvPr id="4" name="TextBox 4">
              <a:extLst>
                <a:ext uri="{FF2B5EF4-FFF2-40B4-BE49-F238E27FC236}">
                  <a16:creationId xmlns:a16="http://schemas.microsoft.com/office/drawing/2014/main" id="{9D8BF207-CA55-1F62-1F45-973E21965407}"/>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p>
          </p:txBody>
        </p:sp>
      </p:grpSp>
      <p:sp>
        <p:nvSpPr>
          <p:cNvPr id="5" name="Freeform 5">
            <a:extLst>
              <a:ext uri="{FF2B5EF4-FFF2-40B4-BE49-F238E27FC236}">
                <a16:creationId xmlns:a16="http://schemas.microsoft.com/office/drawing/2014/main" id="{3CC59BF3-E305-9B2A-5320-5EDBEB893A92}"/>
              </a:ext>
            </a:extLst>
          </p:cNvPr>
          <p:cNvSpPr/>
          <p:nvPr/>
        </p:nvSpPr>
        <p:spPr>
          <a:xfrm>
            <a:off x="10329549" y="6118722"/>
            <a:ext cx="1885657" cy="739278"/>
          </a:xfrm>
          <a:custGeom>
            <a:avLst/>
            <a:gdLst/>
            <a:ahLst/>
            <a:cxnLst/>
            <a:rect l="l" t="t" r="r" b="b"/>
            <a:pathLst>
              <a:path w="2828486" h="1108917">
                <a:moveTo>
                  <a:pt x="0" y="0"/>
                </a:moveTo>
                <a:lnTo>
                  <a:pt x="2828486" y="0"/>
                </a:lnTo>
                <a:lnTo>
                  <a:pt x="2828486" y="1108917"/>
                </a:lnTo>
                <a:lnTo>
                  <a:pt x="0" y="1108917"/>
                </a:lnTo>
                <a:lnTo>
                  <a:pt x="0" y="0"/>
                </a:lnTo>
                <a:close/>
              </a:path>
            </a:pathLst>
          </a:custGeom>
          <a:blipFill>
            <a:blip r:embed="rId3">
              <a:extLst>
                <a:ext uri="{96DAC541-7B7A-43D3-8B79-37D633B846F1}">
                  <asvg:svgBlip xmlns:asvg="http://schemas.microsoft.com/office/drawing/2016/SVG/main" r:embed="rId4"/>
                </a:ext>
              </a:extLst>
            </a:blip>
            <a:stretch>
              <a:fillRect r="-38738" b="-76938"/>
            </a:stretch>
          </a:blipFill>
        </p:spPr>
        <p:txBody>
          <a:bodyPr/>
          <a:lstStyle/>
          <a:p>
            <a:endParaRPr lang="en-GB"/>
          </a:p>
        </p:txBody>
      </p:sp>
      <p:sp>
        <p:nvSpPr>
          <p:cNvPr id="6" name="Freeform 6">
            <a:extLst>
              <a:ext uri="{FF2B5EF4-FFF2-40B4-BE49-F238E27FC236}">
                <a16:creationId xmlns:a16="http://schemas.microsoft.com/office/drawing/2014/main" id="{B287B362-4D4A-7159-A45D-125C11340DE8}"/>
              </a:ext>
            </a:extLst>
          </p:cNvPr>
          <p:cNvSpPr/>
          <p:nvPr/>
        </p:nvSpPr>
        <p:spPr>
          <a:xfrm rot="-5400000">
            <a:off x="10960585" y="5603379"/>
            <a:ext cx="1618329" cy="890914"/>
          </a:xfrm>
          <a:custGeom>
            <a:avLst/>
            <a:gdLst/>
            <a:ahLst/>
            <a:cxnLst/>
            <a:rect l="l" t="t" r="r" b="b"/>
            <a:pathLst>
              <a:path w="2427493" h="1336371">
                <a:moveTo>
                  <a:pt x="0" y="0"/>
                </a:moveTo>
                <a:lnTo>
                  <a:pt x="2427493" y="0"/>
                </a:lnTo>
                <a:lnTo>
                  <a:pt x="2427493" y="1336371"/>
                </a:lnTo>
                <a:lnTo>
                  <a:pt x="0" y="1336371"/>
                </a:lnTo>
                <a:lnTo>
                  <a:pt x="0" y="0"/>
                </a:lnTo>
                <a:close/>
              </a:path>
            </a:pathLst>
          </a:custGeom>
          <a:blipFill>
            <a:blip r:embed="rId5">
              <a:extLst>
                <a:ext uri="{96DAC541-7B7A-43D3-8B79-37D633B846F1}">
                  <asvg:svgBlip xmlns:asvg="http://schemas.microsoft.com/office/drawing/2016/SVG/main" r:embed="rId6"/>
                </a:ext>
              </a:extLst>
            </a:blip>
            <a:stretch>
              <a:fillRect l="-60340" b="-45628"/>
            </a:stretch>
          </a:blipFill>
        </p:spPr>
        <p:txBody>
          <a:bodyPr/>
          <a:lstStyle/>
          <a:p>
            <a:endParaRPr lang="en-GB"/>
          </a:p>
        </p:txBody>
      </p:sp>
      <p:grpSp>
        <p:nvGrpSpPr>
          <p:cNvPr id="7" name="Group 7">
            <a:extLst>
              <a:ext uri="{FF2B5EF4-FFF2-40B4-BE49-F238E27FC236}">
                <a16:creationId xmlns:a16="http://schemas.microsoft.com/office/drawing/2014/main" id="{5CC0672D-0084-5E28-A48A-1522810357C8}"/>
              </a:ext>
            </a:extLst>
          </p:cNvPr>
          <p:cNvGrpSpPr/>
          <p:nvPr/>
        </p:nvGrpSpPr>
        <p:grpSpPr>
          <a:xfrm>
            <a:off x="269107" y="6118722"/>
            <a:ext cx="4925219" cy="548045"/>
            <a:chOff x="0" y="0"/>
            <a:chExt cx="9850439" cy="1096089"/>
          </a:xfrm>
        </p:grpSpPr>
        <p:sp>
          <p:nvSpPr>
            <p:cNvPr id="8" name="Freeform 8">
              <a:extLst>
                <a:ext uri="{FF2B5EF4-FFF2-40B4-BE49-F238E27FC236}">
                  <a16:creationId xmlns:a16="http://schemas.microsoft.com/office/drawing/2014/main" id="{05AC4BB5-067A-2821-D9E4-C3D3BDCE0E3C}"/>
                </a:ext>
              </a:extLst>
            </p:cNvPr>
            <p:cNvSpPr/>
            <p:nvPr/>
          </p:nvSpPr>
          <p:spPr>
            <a:xfrm>
              <a:off x="0" y="55216"/>
              <a:ext cx="4541993" cy="1040873"/>
            </a:xfrm>
            <a:custGeom>
              <a:avLst/>
              <a:gdLst/>
              <a:ahLst/>
              <a:cxnLst/>
              <a:rect l="l" t="t" r="r" b="b"/>
              <a:pathLst>
                <a:path w="4541993" h="1040873">
                  <a:moveTo>
                    <a:pt x="0" y="0"/>
                  </a:moveTo>
                  <a:lnTo>
                    <a:pt x="4541993" y="0"/>
                  </a:lnTo>
                  <a:lnTo>
                    <a:pt x="4541993" y="1040873"/>
                  </a:lnTo>
                  <a:lnTo>
                    <a:pt x="0" y="1040873"/>
                  </a:lnTo>
                  <a:lnTo>
                    <a:pt x="0" y="0"/>
                  </a:lnTo>
                  <a:close/>
                </a:path>
              </a:pathLst>
            </a:custGeom>
            <a:blipFill>
              <a:blip r:embed="rId7"/>
              <a:stretch>
                <a:fillRect/>
              </a:stretch>
            </a:blipFill>
          </p:spPr>
          <p:txBody>
            <a:bodyPr/>
            <a:lstStyle/>
            <a:p>
              <a:endParaRPr lang="en-GB"/>
            </a:p>
          </p:txBody>
        </p:sp>
        <p:sp>
          <p:nvSpPr>
            <p:cNvPr id="9" name="Freeform 9">
              <a:extLst>
                <a:ext uri="{FF2B5EF4-FFF2-40B4-BE49-F238E27FC236}">
                  <a16:creationId xmlns:a16="http://schemas.microsoft.com/office/drawing/2014/main" id="{FA1F94EC-F2B9-CADF-4D87-BB688A538FDA}"/>
                </a:ext>
              </a:extLst>
            </p:cNvPr>
            <p:cNvSpPr/>
            <p:nvPr/>
          </p:nvSpPr>
          <p:spPr>
            <a:xfrm>
              <a:off x="5466082" y="0"/>
              <a:ext cx="4384357" cy="1096089"/>
            </a:xfrm>
            <a:custGeom>
              <a:avLst/>
              <a:gdLst/>
              <a:ahLst/>
              <a:cxnLst/>
              <a:rect l="l" t="t" r="r" b="b"/>
              <a:pathLst>
                <a:path w="4384357" h="1096089">
                  <a:moveTo>
                    <a:pt x="0" y="0"/>
                  </a:moveTo>
                  <a:lnTo>
                    <a:pt x="4384357" y="0"/>
                  </a:lnTo>
                  <a:lnTo>
                    <a:pt x="4384357" y="1096089"/>
                  </a:lnTo>
                  <a:lnTo>
                    <a:pt x="0" y="1096089"/>
                  </a:lnTo>
                  <a:lnTo>
                    <a:pt x="0" y="0"/>
                  </a:lnTo>
                  <a:close/>
                </a:path>
              </a:pathLst>
            </a:custGeom>
            <a:blipFill>
              <a:blip r:embed="rId8"/>
              <a:stretch>
                <a:fillRect/>
              </a:stretch>
            </a:blipFill>
          </p:spPr>
          <p:txBody>
            <a:bodyPr/>
            <a:lstStyle/>
            <a:p>
              <a:endParaRPr lang="en-GB"/>
            </a:p>
          </p:txBody>
        </p:sp>
      </p:grpSp>
      <p:sp>
        <p:nvSpPr>
          <p:cNvPr id="11" name="TextBox 10">
            <a:extLst>
              <a:ext uri="{FF2B5EF4-FFF2-40B4-BE49-F238E27FC236}">
                <a16:creationId xmlns:a16="http://schemas.microsoft.com/office/drawing/2014/main" id="{721EDCC4-D420-8816-998C-E4B47BD11F1C}"/>
              </a:ext>
            </a:extLst>
          </p:cNvPr>
          <p:cNvSpPr txBox="1"/>
          <p:nvPr/>
        </p:nvSpPr>
        <p:spPr>
          <a:xfrm>
            <a:off x="269107" y="305489"/>
            <a:ext cx="11055185" cy="584775"/>
          </a:xfrm>
          <a:prstGeom prst="rect">
            <a:avLst/>
          </a:prstGeom>
          <a:noFill/>
        </p:spPr>
        <p:txBody>
          <a:bodyPr wrap="square" lIns="91440" tIns="45720" rIns="91440" bIns="45720" rtlCol="0" anchor="t">
            <a:spAutoFit/>
          </a:bodyPr>
          <a:lstStyle/>
          <a:p>
            <a:pPr algn="l"/>
            <a:r>
              <a:rPr lang="en-GB" sz="3200" b="1" dirty="0">
                <a:solidFill>
                  <a:schemeClr val="accent1"/>
                </a:solidFill>
                <a:effectLst/>
                <a:latin typeface="Century Gothic Bold" panose="020B0702020202020204" pitchFamily="34" charset="0"/>
                <a:ea typeface="Calibri" panose="020F0502020204030204" pitchFamily="34" charset="0"/>
              </a:rPr>
              <a:t>Demographics – age</a:t>
            </a:r>
          </a:p>
        </p:txBody>
      </p:sp>
      <p:sp>
        <p:nvSpPr>
          <p:cNvPr id="20" name="TextBox 19">
            <a:extLst>
              <a:ext uri="{FF2B5EF4-FFF2-40B4-BE49-F238E27FC236}">
                <a16:creationId xmlns:a16="http://schemas.microsoft.com/office/drawing/2014/main" id="{B589090D-1BC6-9DD8-DA2C-A6C525905F32}"/>
              </a:ext>
            </a:extLst>
          </p:cNvPr>
          <p:cNvSpPr txBox="1"/>
          <p:nvPr/>
        </p:nvSpPr>
        <p:spPr>
          <a:xfrm>
            <a:off x="7071233" y="1004564"/>
            <a:ext cx="4941988" cy="2062103"/>
          </a:xfrm>
          <a:prstGeom prst="rect">
            <a:avLst/>
          </a:prstGeom>
          <a:noFill/>
        </p:spPr>
        <p:txBody>
          <a:bodyPr wrap="square" rtlCol="0">
            <a:spAutoFit/>
          </a:bodyPr>
          <a:lstStyle/>
          <a:p>
            <a:pPr marL="285750" indent="-285750">
              <a:buFont typeface="Arial" panose="020B0604020202020204" pitchFamily="34" charset="0"/>
              <a:buChar char="•"/>
            </a:pPr>
            <a:r>
              <a:rPr lang="en-GB" sz="1600" dirty="0">
                <a:latin typeface="Poppins" panose="00000500000000000000" pitchFamily="2" charset="0"/>
                <a:cs typeface="Poppins" panose="00000500000000000000" pitchFamily="2" charset="0"/>
              </a:rPr>
              <a:t>Throughout 2024, we heard the most from those aged 25–44, making up 38% of pharmacy feedback received.</a:t>
            </a:r>
          </a:p>
          <a:p>
            <a:pPr marL="285750" indent="-285750">
              <a:buFont typeface="Arial" panose="020B0604020202020204" pitchFamily="34" charset="0"/>
              <a:buChar char="•"/>
            </a:pPr>
            <a:r>
              <a:rPr lang="en-GB" sz="1600" dirty="0">
                <a:latin typeface="Poppins" panose="00000500000000000000" pitchFamily="2" charset="0"/>
                <a:cs typeface="Poppins" panose="00000500000000000000" pitchFamily="2" charset="0"/>
              </a:rPr>
              <a:t>The distribution of feedback is quite consistent and therefore unlikely to skew findings.</a:t>
            </a:r>
          </a:p>
          <a:p>
            <a:pPr marL="285750" indent="-285750">
              <a:buFont typeface="Arial" panose="020B0604020202020204" pitchFamily="34" charset="0"/>
              <a:buChar char="•"/>
            </a:pPr>
            <a:r>
              <a:rPr lang="en-GB" sz="1600" dirty="0">
                <a:latin typeface="Poppins" panose="00000500000000000000" pitchFamily="2" charset="0"/>
                <a:cs typeface="Poppins" panose="00000500000000000000" pitchFamily="2" charset="0"/>
              </a:rPr>
              <a:t>We did not receive any feedback from under 16s or those aged 65–74. </a:t>
            </a:r>
          </a:p>
        </p:txBody>
      </p:sp>
      <p:sp>
        <p:nvSpPr>
          <p:cNvPr id="23" name="TextBox 22">
            <a:extLst>
              <a:ext uri="{FF2B5EF4-FFF2-40B4-BE49-F238E27FC236}">
                <a16:creationId xmlns:a16="http://schemas.microsoft.com/office/drawing/2014/main" id="{64A4FC6B-6BA7-AA26-9481-CF3DE3D2A913}"/>
              </a:ext>
            </a:extLst>
          </p:cNvPr>
          <p:cNvSpPr txBox="1"/>
          <p:nvPr/>
        </p:nvSpPr>
        <p:spPr>
          <a:xfrm>
            <a:off x="7679947" y="3331955"/>
            <a:ext cx="3997703" cy="2062103"/>
          </a:xfrm>
          <a:prstGeom prst="rect">
            <a:avLst/>
          </a:prstGeom>
          <a:noFill/>
        </p:spPr>
        <p:txBody>
          <a:bodyPr wrap="square" rtlCol="0">
            <a:spAutoFit/>
          </a:bodyPr>
          <a:lstStyle/>
          <a:p>
            <a:r>
              <a:rPr lang="en-GB" sz="1600" dirty="0">
                <a:latin typeface="Poppins" panose="00000500000000000000" pitchFamily="2" charset="0"/>
                <a:cs typeface="Poppins" panose="00000500000000000000" pitchFamily="2" charset="0"/>
              </a:rPr>
              <a:t>Sentiment of feedback varied greatly between age groups.</a:t>
            </a:r>
          </a:p>
          <a:p>
            <a:pPr marL="285750" indent="-285750">
              <a:buFont typeface="Arial" panose="020B0604020202020204" pitchFamily="34" charset="0"/>
              <a:buChar char="•"/>
            </a:pPr>
            <a:r>
              <a:rPr lang="en-GB" sz="1600" dirty="0">
                <a:latin typeface="Poppins" panose="00000500000000000000" pitchFamily="2" charset="0"/>
                <a:cs typeface="Poppins" panose="00000500000000000000" pitchFamily="2" charset="0"/>
              </a:rPr>
              <a:t>71% of feedback received by </a:t>
            </a:r>
            <a:br>
              <a:rPr lang="en-GB" sz="1600" dirty="0">
                <a:latin typeface="Poppins" panose="00000500000000000000" pitchFamily="2" charset="0"/>
                <a:cs typeface="Poppins" panose="00000500000000000000" pitchFamily="2" charset="0"/>
              </a:rPr>
            </a:br>
            <a:r>
              <a:rPr lang="en-GB" sz="1600" dirty="0">
                <a:latin typeface="Poppins" panose="00000500000000000000" pitchFamily="2" charset="0"/>
                <a:cs typeface="Poppins" panose="00000500000000000000" pitchFamily="2" charset="0"/>
              </a:rPr>
              <a:t>25–34-year-olds was positive.</a:t>
            </a:r>
          </a:p>
          <a:p>
            <a:pPr marL="285750" indent="-285750">
              <a:buFont typeface="Arial" panose="020B0604020202020204" pitchFamily="34" charset="0"/>
              <a:buChar char="•"/>
            </a:pPr>
            <a:r>
              <a:rPr lang="en-GB" sz="1600" dirty="0">
                <a:latin typeface="Poppins" panose="00000500000000000000" pitchFamily="2" charset="0"/>
                <a:cs typeface="Poppins" panose="00000500000000000000" pitchFamily="2" charset="0"/>
              </a:rPr>
              <a:t>This was in stark contrast to feedback from those aged 45 and older, which was mostly negative (67%).</a:t>
            </a:r>
          </a:p>
        </p:txBody>
      </p:sp>
      <p:pic>
        <p:nvPicPr>
          <p:cNvPr id="24" name="Picture 23">
            <a:extLst>
              <a:ext uri="{FF2B5EF4-FFF2-40B4-BE49-F238E27FC236}">
                <a16:creationId xmlns:a16="http://schemas.microsoft.com/office/drawing/2014/main" id="{31853A49-CA29-4E93-56E6-56684DC0E9B4}"/>
              </a:ext>
            </a:extLst>
          </p:cNvPr>
          <p:cNvPicPr>
            <a:picLocks noChangeAspect="1"/>
          </p:cNvPicPr>
          <p:nvPr/>
        </p:nvPicPr>
        <p:blipFill>
          <a:blip r:embed="rId9"/>
          <a:stretch>
            <a:fillRect/>
          </a:stretch>
        </p:blipFill>
        <p:spPr>
          <a:xfrm>
            <a:off x="3971324" y="3412552"/>
            <a:ext cx="3492679" cy="2349621"/>
          </a:xfrm>
          <a:prstGeom prst="rect">
            <a:avLst/>
          </a:prstGeom>
        </p:spPr>
      </p:pic>
      <p:pic>
        <p:nvPicPr>
          <p:cNvPr id="29" name="Picture 28">
            <a:extLst>
              <a:ext uri="{FF2B5EF4-FFF2-40B4-BE49-F238E27FC236}">
                <a16:creationId xmlns:a16="http://schemas.microsoft.com/office/drawing/2014/main" id="{81686D44-E786-8648-2522-685B4C3E278D}"/>
              </a:ext>
            </a:extLst>
          </p:cNvPr>
          <p:cNvPicPr>
            <a:picLocks noChangeAspect="1"/>
          </p:cNvPicPr>
          <p:nvPr/>
        </p:nvPicPr>
        <p:blipFill>
          <a:blip r:embed="rId10"/>
          <a:stretch>
            <a:fillRect/>
          </a:stretch>
        </p:blipFill>
        <p:spPr>
          <a:xfrm>
            <a:off x="396073" y="3399852"/>
            <a:ext cx="3486329" cy="2362321"/>
          </a:xfrm>
          <a:prstGeom prst="rect">
            <a:avLst/>
          </a:prstGeom>
        </p:spPr>
      </p:pic>
    </p:spTree>
    <p:extLst>
      <p:ext uri="{BB962C8B-B14F-4D97-AF65-F5344CB8AC3E}">
        <p14:creationId xmlns:p14="http://schemas.microsoft.com/office/powerpoint/2010/main" val="2589462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E9B9D-922A-1AA8-19FA-39A2571AD34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7192286-DC4E-FDA1-2AE2-AED4A3A030C8}"/>
              </a:ext>
            </a:extLst>
          </p:cNvPr>
          <p:cNvGrpSpPr/>
          <p:nvPr/>
        </p:nvGrpSpPr>
        <p:grpSpPr>
          <a:xfrm>
            <a:off x="0" y="5874857"/>
            <a:ext cx="12192000" cy="997211"/>
            <a:chOff x="0" y="0"/>
            <a:chExt cx="4816593" cy="393960"/>
          </a:xfrm>
        </p:grpSpPr>
        <p:sp>
          <p:nvSpPr>
            <p:cNvPr id="3" name="Freeform 3">
              <a:extLst>
                <a:ext uri="{FF2B5EF4-FFF2-40B4-BE49-F238E27FC236}">
                  <a16:creationId xmlns:a16="http://schemas.microsoft.com/office/drawing/2014/main" id="{4E88DB21-F06D-82F4-FFB4-9AC45C240669}"/>
                </a:ext>
              </a:extLst>
            </p:cNvPr>
            <p:cNvSpPr/>
            <p:nvPr/>
          </p:nvSpPr>
          <p:spPr>
            <a:xfrm>
              <a:off x="0" y="0"/>
              <a:ext cx="4816592" cy="393960"/>
            </a:xfrm>
            <a:custGeom>
              <a:avLst/>
              <a:gdLst/>
              <a:ahLst/>
              <a:cxnLst/>
              <a:rect l="l" t="t" r="r" b="b"/>
              <a:pathLst>
                <a:path w="4816592" h="393960">
                  <a:moveTo>
                    <a:pt x="0" y="0"/>
                  </a:moveTo>
                  <a:lnTo>
                    <a:pt x="4816592" y="0"/>
                  </a:lnTo>
                  <a:lnTo>
                    <a:pt x="4816592" y="393960"/>
                  </a:lnTo>
                  <a:lnTo>
                    <a:pt x="0" y="393960"/>
                  </a:lnTo>
                  <a:close/>
                </a:path>
              </a:pathLst>
            </a:custGeom>
            <a:solidFill>
              <a:srgbClr val="195873"/>
            </a:solidFill>
          </p:spPr>
          <p:txBody>
            <a:bodyPr/>
            <a:lstStyle/>
            <a:p>
              <a:endParaRPr lang="en-GB"/>
            </a:p>
          </p:txBody>
        </p:sp>
        <p:sp>
          <p:nvSpPr>
            <p:cNvPr id="4" name="TextBox 4">
              <a:extLst>
                <a:ext uri="{FF2B5EF4-FFF2-40B4-BE49-F238E27FC236}">
                  <a16:creationId xmlns:a16="http://schemas.microsoft.com/office/drawing/2014/main" id="{5048538E-4E12-6A8F-4F4F-6CE781300256}"/>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p>
          </p:txBody>
        </p:sp>
      </p:grpSp>
      <p:sp>
        <p:nvSpPr>
          <p:cNvPr id="5" name="Freeform 5">
            <a:extLst>
              <a:ext uri="{FF2B5EF4-FFF2-40B4-BE49-F238E27FC236}">
                <a16:creationId xmlns:a16="http://schemas.microsoft.com/office/drawing/2014/main" id="{4DC2C703-7A9D-15C1-3309-F4598D78C02A}"/>
              </a:ext>
            </a:extLst>
          </p:cNvPr>
          <p:cNvSpPr/>
          <p:nvPr/>
        </p:nvSpPr>
        <p:spPr>
          <a:xfrm>
            <a:off x="10329549" y="6118722"/>
            <a:ext cx="1885657" cy="739278"/>
          </a:xfrm>
          <a:custGeom>
            <a:avLst/>
            <a:gdLst/>
            <a:ahLst/>
            <a:cxnLst/>
            <a:rect l="l" t="t" r="r" b="b"/>
            <a:pathLst>
              <a:path w="2828486" h="1108917">
                <a:moveTo>
                  <a:pt x="0" y="0"/>
                </a:moveTo>
                <a:lnTo>
                  <a:pt x="2828486" y="0"/>
                </a:lnTo>
                <a:lnTo>
                  <a:pt x="2828486" y="1108917"/>
                </a:lnTo>
                <a:lnTo>
                  <a:pt x="0" y="1108917"/>
                </a:lnTo>
                <a:lnTo>
                  <a:pt x="0" y="0"/>
                </a:lnTo>
                <a:close/>
              </a:path>
            </a:pathLst>
          </a:custGeom>
          <a:blipFill>
            <a:blip r:embed="rId2">
              <a:extLst>
                <a:ext uri="{96DAC541-7B7A-43D3-8B79-37D633B846F1}">
                  <asvg:svgBlip xmlns:asvg="http://schemas.microsoft.com/office/drawing/2016/SVG/main" r:embed="rId3"/>
                </a:ext>
              </a:extLst>
            </a:blip>
            <a:stretch>
              <a:fillRect r="-38738" b="-76938"/>
            </a:stretch>
          </a:blipFill>
        </p:spPr>
        <p:txBody>
          <a:bodyPr/>
          <a:lstStyle/>
          <a:p>
            <a:endParaRPr lang="en-GB"/>
          </a:p>
        </p:txBody>
      </p:sp>
      <p:sp>
        <p:nvSpPr>
          <p:cNvPr id="6" name="Freeform 6">
            <a:extLst>
              <a:ext uri="{FF2B5EF4-FFF2-40B4-BE49-F238E27FC236}">
                <a16:creationId xmlns:a16="http://schemas.microsoft.com/office/drawing/2014/main" id="{C4502C4F-BF96-85D0-2FA6-98B239F251DE}"/>
              </a:ext>
            </a:extLst>
          </p:cNvPr>
          <p:cNvSpPr/>
          <p:nvPr/>
        </p:nvSpPr>
        <p:spPr>
          <a:xfrm rot="-5400000">
            <a:off x="10960585" y="5603379"/>
            <a:ext cx="1618329" cy="890914"/>
          </a:xfrm>
          <a:custGeom>
            <a:avLst/>
            <a:gdLst/>
            <a:ahLst/>
            <a:cxnLst/>
            <a:rect l="l" t="t" r="r" b="b"/>
            <a:pathLst>
              <a:path w="2427493" h="1336371">
                <a:moveTo>
                  <a:pt x="0" y="0"/>
                </a:moveTo>
                <a:lnTo>
                  <a:pt x="2427493" y="0"/>
                </a:lnTo>
                <a:lnTo>
                  <a:pt x="2427493" y="1336371"/>
                </a:lnTo>
                <a:lnTo>
                  <a:pt x="0" y="1336371"/>
                </a:lnTo>
                <a:lnTo>
                  <a:pt x="0" y="0"/>
                </a:lnTo>
                <a:close/>
              </a:path>
            </a:pathLst>
          </a:custGeom>
          <a:blipFill>
            <a:blip r:embed="rId4">
              <a:extLst>
                <a:ext uri="{96DAC541-7B7A-43D3-8B79-37D633B846F1}">
                  <asvg:svgBlip xmlns:asvg="http://schemas.microsoft.com/office/drawing/2016/SVG/main" r:embed="rId5"/>
                </a:ext>
              </a:extLst>
            </a:blip>
            <a:stretch>
              <a:fillRect l="-60340" b="-45628"/>
            </a:stretch>
          </a:blipFill>
        </p:spPr>
        <p:txBody>
          <a:bodyPr/>
          <a:lstStyle/>
          <a:p>
            <a:endParaRPr lang="en-GB"/>
          </a:p>
        </p:txBody>
      </p:sp>
      <p:grpSp>
        <p:nvGrpSpPr>
          <p:cNvPr id="7" name="Group 7">
            <a:extLst>
              <a:ext uri="{FF2B5EF4-FFF2-40B4-BE49-F238E27FC236}">
                <a16:creationId xmlns:a16="http://schemas.microsoft.com/office/drawing/2014/main" id="{DB1F07CF-5E6D-3241-81DE-E547739D1769}"/>
              </a:ext>
            </a:extLst>
          </p:cNvPr>
          <p:cNvGrpSpPr/>
          <p:nvPr/>
        </p:nvGrpSpPr>
        <p:grpSpPr>
          <a:xfrm>
            <a:off x="269107" y="6118722"/>
            <a:ext cx="4925219" cy="548045"/>
            <a:chOff x="0" y="0"/>
            <a:chExt cx="9850439" cy="1096089"/>
          </a:xfrm>
        </p:grpSpPr>
        <p:sp>
          <p:nvSpPr>
            <p:cNvPr id="8" name="Freeform 8">
              <a:extLst>
                <a:ext uri="{FF2B5EF4-FFF2-40B4-BE49-F238E27FC236}">
                  <a16:creationId xmlns:a16="http://schemas.microsoft.com/office/drawing/2014/main" id="{EB4204B3-1214-C387-7998-244F6E4FFE96}"/>
                </a:ext>
              </a:extLst>
            </p:cNvPr>
            <p:cNvSpPr/>
            <p:nvPr/>
          </p:nvSpPr>
          <p:spPr>
            <a:xfrm>
              <a:off x="0" y="55216"/>
              <a:ext cx="4541993" cy="1040873"/>
            </a:xfrm>
            <a:custGeom>
              <a:avLst/>
              <a:gdLst/>
              <a:ahLst/>
              <a:cxnLst/>
              <a:rect l="l" t="t" r="r" b="b"/>
              <a:pathLst>
                <a:path w="4541993" h="1040873">
                  <a:moveTo>
                    <a:pt x="0" y="0"/>
                  </a:moveTo>
                  <a:lnTo>
                    <a:pt x="4541993" y="0"/>
                  </a:lnTo>
                  <a:lnTo>
                    <a:pt x="4541993" y="1040873"/>
                  </a:lnTo>
                  <a:lnTo>
                    <a:pt x="0" y="1040873"/>
                  </a:lnTo>
                  <a:lnTo>
                    <a:pt x="0" y="0"/>
                  </a:lnTo>
                  <a:close/>
                </a:path>
              </a:pathLst>
            </a:custGeom>
            <a:blipFill>
              <a:blip r:embed="rId6"/>
              <a:stretch>
                <a:fillRect/>
              </a:stretch>
            </a:blipFill>
          </p:spPr>
          <p:txBody>
            <a:bodyPr/>
            <a:lstStyle/>
            <a:p>
              <a:endParaRPr lang="en-GB"/>
            </a:p>
          </p:txBody>
        </p:sp>
        <p:sp>
          <p:nvSpPr>
            <p:cNvPr id="9" name="Freeform 9">
              <a:extLst>
                <a:ext uri="{FF2B5EF4-FFF2-40B4-BE49-F238E27FC236}">
                  <a16:creationId xmlns:a16="http://schemas.microsoft.com/office/drawing/2014/main" id="{8A42F426-3824-D872-9955-D9ED9FA4E4D8}"/>
                </a:ext>
              </a:extLst>
            </p:cNvPr>
            <p:cNvSpPr/>
            <p:nvPr/>
          </p:nvSpPr>
          <p:spPr>
            <a:xfrm>
              <a:off x="5466082" y="0"/>
              <a:ext cx="4384357" cy="1096089"/>
            </a:xfrm>
            <a:custGeom>
              <a:avLst/>
              <a:gdLst/>
              <a:ahLst/>
              <a:cxnLst/>
              <a:rect l="l" t="t" r="r" b="b"/>
              <a:pathLst>
                <a:path w="4384357" h="1096089">
                  <a:moveTo>
                    <a:pt x="0" y="0"/>
                  </a:moveTo>
                  <a:lnTo>
                    <a:pt x="4384357" y="0"/>
                  </a:lnTo>
                  <a:lnTo>
                    <a:pt x="4384357" y="1096089"/>
                  </a:lnTo>
                  <a:lnTo>
                    <a:pt x="0" y="1096089"/>
                  </a:lnTo>
                  <a:lnTo>
                    <a:pt x="0" y="0"/>
                  </a:lnTo>
                  <a:close/>
                </a:path>
              </a:pathLst>
            </a:custGeom>
            <a:blipFill>
              <a:blip r:embed="rId7"/>
              <a:stretch>
                <a:fillRect/>
              </a:stretch>
            </a:blipFill>
          </p:spPr>
          <p:txBody>
            <a:bodyPr/>
            <a:lstStyle/>
            <a:p>
              <a:endParaRPr lang="en-GB"/>
            </a:p>
          </p:txBody>
        </p:sp>
      </p:grpSp>
      <p:pic>
        <p:nvPicPr>
          <p:cNvPr id="10" name="Picture 9">
            <a:extLst>
              <a:ext uri="{FF2B5EF4-FFF2-40B4-BE49-F238E27FC236}">
                <a16:creationId xmlns:a16="http://schemas.microsoft.com/office/drawing/2014/main" id="{B1839003-E361-FB92-A3F1-4F1E18EE0341}"/>
              </a:ext>
            </a:extLst>
          </p:cNvPr>
          <p:cNvPicPr>
            <a:picLocks noChangeAspect="1"/>
          </p:cNvPicPr>
          <p:nvPr/>
        </p:nvPicPr>
        <p:blipFill>
          <a:blip r:embed="rId8"/>
          <a:stretch>
            <a:fillRect/>
          </a:stretch>
        </p:blipFill>
        <p:spPr>
          <a:xfrm>
            <a:off x="269106" y="741225"/>
            <a:ext cx="3240000" cy="2991367"/>
          </a:xfrm>
          <a:prstGeom prst="rect">
            <a:avLst/>
          </a:prstGeom>
        </p:spPr>
      </p:pic>
      <p:sp>
        <p:nvSpPr>
          <p:cNvPr id="11" name="TextBox 10">
            <a:extLst>
              <a:ext uri="{FF2B5EF4-FFF2-40B4-BE49-F238E27FC236}">
                <a16:creationId xmlns:a16="http://schemas.microsoft.com/office/drawing/2014/main" id="{580EB410-64C4-83BE-65DA-1C79A5E927A4}"/>
              </a:ext>
            </a:extLst>
          </p:cNvPr>
          <p:cNvSpPr txBox="1"/>
          <p:nvPr/>
        </p:nvSpPr>
        <p:spPr>
          <a:xfrm>
            <a:off x="269107" y="214333"/>
            <a:ext cx="11055185" cy="584775"/>
          </a:xfrm>
          <a:prstGeom prst="rect">
            <a:avLst/>
          </a:prstGeom>
          <a:noFill/>
        </p:spPr>
        <p:txBody>
          <a:bodyPr wrap="square" lIns="91440" tIns="45720" rIns="91440" bIns="45720" rtlCol="0" anchor="t">
            <a:spAutoFit/>
          </a:bodyPr>
          <a:lstStyle/>
          <a:p>
            <a:pPr algn="l"/>
            <a:r>
              <a:rPr lang="en-GB" sz="3200" b="1" dirty="0">
                <a:solidFill>
                  <a:schemeClr val="accent1"/>
                </a:solidFill>
                <a:effectLst/>
                <a:latin typeface="Century Gothic Bold" panose="020B0702020202020204" pitchFamily="34" charset="0"/>
                <a:ea typeface="Calibri" panose="020F0502020204030204" pitchFamily="34" charset="0"/>
              </a:rPr>
              <a:t>Demographics – gender</a:t>
            </a:r>
          </a:p>
        </p:txBody>
      </p:sp>
      <p:sp>
        <p:nvSpPr>
          <p:cNvPr id="16" name="TextBox 15">
            <a:extLst>
              <a:ext uri="{FF2B5EF4-FFF2-40B4-BE49-F238E27FC236}">
                <a16:creationId xmlns:a16="http://schemas.microsoft.com/office/drawing/2014/main" id="{67A58119-F6BA-A0A8-3867-D9D0E49C9AA4}"/>
              </a:ext>
            </a:extLst>
          </p:cNvPr>
          <p:cNvSpPr txBox="1"/>
          <p:nvPr/>
        </p:nvSpPr>
        <p:spPr>
          <a:xfrm>
            <a:off x="138942" y="3902357"/>
            <a:ext cx="11914112" cy="1569660"/>
          </a:xfrm>
          <a:prstGeom prst="rect">
            <a:avLst/>
          </a:prstGeom>
          <a:noFill/>
        </p:spPr>
        <p:txBody>
          <a:bodyPr wrap="square" rtlCol="0">
            <a:spAutoFit/>
          </a:bodyPr>
          <a:lstStyle/>
          <a:p>
            <a:pPr marL="285750" indent="-285750">
              <a:buFont typeface="Arial" panose="020B0604020202020204" pitchFamily="34" charset="0"/>
              <a:buChar char="•"/>
            </a:pPr>
            <a:r>
              <a:rPr lang="en-GB" sz="1600" dirty="0">
                <a:latin typeface="Poppins" panose="00000500000000000000" pitchFamily="2" charset="0"/>
                <a:cs typeface="Poppins" panose="00000500000000000000" pitchFamily="2" charset="0"/>
              </a:rPr>
              <a:t>Most of the feedback received was from women, who also had more instances of positive experiences than men. </a:t>
            </a:r>
          </a:p>
          <a:p>
            <a:pPr marL="285750" indent="-285750">
              <a:buFont typeface="Arial" panose="020B0604020202020204" pitchFamily="34" charset="0"/>
              <a:buChar char="•"/>
            </a:pPr>
            <a:r>
              <a:rPr lang="en-GB" sz="1600" dirty="0">
                <a:latin typeface="Poppins" panose="00000500000000000000" pitchFamily="2" charset="0"/>
                <a:cs typeface="Poppins" panose="00000500000000000000" pitchFamily="2" charset="0"/>
              </a:rPr>
              <a:t>Interestingly, when gender interacts with age, it intensifies the positive/negative age trend described previously: While women have more positive experiences than men, younger women are having even more positive experiences than older women, who report difficulties with contacting pharmacies and picking up medications.</a:t>
            </a:r>
          </a:p>
          <a:p>
            <a:pPr marL="285750" indent="-285750">
              <a:buFont typeface="Arial" panose="020B0604020202020204" pitchFamily="34" charset="0"/>
              <a:buChar char="•"/>
            </a:pPr>
            <a:r>
              <a:rPr lang="en-GB" sz="1600" dirty="0">
                <a:latin typeface="Poppins" panose="00000500000000000000" pitchFamily="2" charset="0"/>
                <a:cs typeface="Poppins" panose="00000500000000000000" pitchFamily="2" charset="0"/>
              </a:rPr>
              <a:t>Men reported more negative experiences, although analysis of any intersection with age is limited by the number of responses received from men. </a:t>
            </a:r>
          </a:p>
        </p:txBody>
      </p:sp>
      <p:pic>
        <p:nvPicPr>
          <p:cNvPr id="18" name="Picture 17">
            <a:extLst>
              <a:ext uri="{FF2B5EF4-FFF2-40B4-BE49-F238E27FC236}">
                <a16:creationId xmlns:a16="http://schemas.microsoft.com/office/drawing/2014/main" id="{89FA5CD1-8342-4E29-3FC2-A1436AF460AA}"/>
              </a:ext>
            </a:extLst>
          </p:cNvPr>
          <p:cNvPicPr>
            <a:picLocks noChangeAspect="1"/>
          </p:cNvPicPr>
          <p:nvPr/>
        </p:nvPicPr>
        <p:blipFill>
          <a:blip r:embed="rId9"/>
          <a:stretch>
            <a:fillRect/>
          </a:stretch>
        </p:blipFill>
        <p:spPr>
          <a:xfrm>
            <a:off x="7551199" y="775665"/>
            <a:ext cx="4136274" cy="2916734"/>
          </a:xfrm>
          <a:prstGeom prst="rect">
            <a:avLst/>
          </a:prstGeom>
        </p:spPr>
      </p:pic>
      <p:pic>
        <p:nvPicPr>
          <p:cNvPr id="14" name="Picture 13">
            <a:extLst>
              <a:ext uri="{FF2B5EF4-FFF2-40B4-BE49-F238E27FC236}">
                <a16:creationId xmlns:a16="http://schemas.microsoft.com/office/drawing/2014/main" id="{C30EBD4D-3DA9-9DDD-38D4-E7B14FA9D9A5}"/>
              </a:ext>
            </a:extLst>
          </p:cNvPr>
          <p:cNvPicPr>
            <a:picLocks noChangeAspect="1"/>
          </p:cNvPicPr>
          <p:nvPr/>
        </p:nvPicPr>
        <p:blipFill>
          <a:blip r:embed="rId10"/>
          <a:stretch>
            <a:fillRect/>
          </a:stretch>
        </p:blipFill>
        <p:spPr>
          <a:xfrm>
            <a:off x="3546411" y="818156"/>
            <a:ext cx="3913173" cy="2844000"/>
          </a:xfrm>
          <a:prstGeom prst="rect">
            <a:avLst/>
          </a:prstGeom>
        </p:spPr>
      </p:pic>
    </p:spTree>
    <p:extLst>
      <p:ext uri="{BB962C8B-B14F-4D97-AF65-F5344CB8AC3E}">
        <p14:creationId xmlns:p14="http://schemas.microsoft.com/office/powerpoint/2010/main" val="3621916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0EB92-55D2-3F6F-CA99-6671EF4740C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D99A02D-E3C2-1AB0-7317-F3926444D351}"/>
              </a:ext>
            </a:extLst>
          </p:cNvPr>
          <p:cNvGrpSpPr/>
          <p:nvPr/>
        </p:nvGrpSpPr>
        <p:grpSpPr>
          <a:xfrm>
            <a:off x="0" y="5874857"/>
            <a:ext cx="12192000" cy="997211"/>
            <a:chOff x="0" y="0"/>
            <a:chExt cx="4816593" cy="393960"/>
          </a:xfrm>
        </p:grpSpPr>
        <p:sp>
          <p:nvSpPr>
            <p:cNvPr id="3" name="Freeform 3">
              <a:extLst>
                <a:ext uri="{FF2B5EF4-FFF2-40B4-BE49-F238E27FC236}">
                  <a16:creationId xmlns:a16="http://schemas.microsoft.com/office/drawing/2014/main" id="{0DF64CB8-BAFD-017C-8488-9CF3498738BD}"/>
                </a:ext>
              </a:extLst>
            </p:cNvPr>
            <p:cNvSpPr/>
            <p:nvPr/>
          </p:nvSpPr>
          <p:spPr>
            <a:xfrm>
              <a:off x="0" y="0"/>
              <a:ext cx="4816592" cy="393960"/>
            </a:xfrm>
            <a:custGeom>
              <a:avLst/>
              <a:gdLst/>
              <a:ahLst/>
              <a:cxnLst/>
              <a:rect l="l" t="t" r="r" b="b"/>
              <a:pathLst>
                <a:path w="4816592" h="393960">
                  <a:moveTo>
                    <a:pt x="0" y="0"/>
                  </a:moveTo>
                  <a:lnTo>
                    <a:pt x="4816592" y="0"/>
                  </a:lnTo>
                  <a:lnTo>
                    <a:pt x="4816592" y="393960"/>
                  </a:lnTo>
                  <a:lnTo>
                    <a:pt x="0" y="393960"/>
                  </a:lnTo>
                  <a:close/>
                </a:path>
              </a:pathLst>
            </a:custGeom>
            <a:solidFill>
              <a:srgbClr val="195873"/>
            </a:solidFill>
          </p:spPr>
          <p:txBody>
            <a:bodyPr/>
            <a:lstStyle/>
            <a:p>
              <a:endParaRPr lang="en-GB"/>
            </a:p>
          </p:txBody>
        </p:sp>
        <p:sp>
          <p:nvSpPr>
            <p:cNvPr id="4" name="TextBox 4">
              <a:extLst>
                <a:ext uri="{FF2B5EF4-FFF2-40B4-BE49-F238E27FC236}">
                  <a16:creationId xmlns:a16="http://schemas.microsoft.com/office/drawing/2014/main" id="{836F19C9-4E0C-9E5E-FCB9-737B75117F55}"/>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p>
          </p:txBody>
        </p:sp>
      </p:grpSp>
      <p:sp>
        <p:nvSpPr>
          <p:cNvPr id="5" name="Freeform 5">
            <a:extLst>
              <a:ext uri="{FF2B5EF4-FFF2-40B4-BE49-F238E27FC236}">
                <a16:creationId xmlns:a16="http://schemas.microsoft.com/office/drawing/2014/main" id="{2270714D-0946-6830-DBEB-AF129F54E0DD}"/>
              </a:ext>
            </a:extLst>
          </p:cNvPr>
          <p:cNvSpPr/>
          <p:nvPr/>
        </p:nvSpPr>
        <p:spPr>
          <a:xfrm>
            <a:off x="10329549" y="6118722"/>
            <a:ext cx="1885657" cy="739278"/>
          </a:xfrm>
          <a:custGeom>
            <a:avLst/>
            <a:gdLst/>
            <a:ahLst/>
            <a:cxnLst/>
            <a:rect l="l" t="t" r="r" b="b"/>
            <a:pathLst>
              <a:path w="2828486" h="1108917">
                <a:moveTo>
                  <a:pt x="0" y="0"/>
                </a:moveTo>
                <a:lnTo>
                  <a:pt x="2828486" y="0"/>
                </a:lnTo>
                <a:lnTo>
                  <a:pt x="2828486" y="1108917"/>
                </a:lnTo>
                <a:lnTo>
                  <a:pt x="0" y="1108917"/>
                </a:lnTo>
                <a:lnTo>
                  <a:pt x="0" y="0"/>
                </a:lnTo>
                <a:close/>
              </a:path>
            </a:pathLst>
          </a:custGeom>
          <a:blipFill>
            <a:blip r:embed="rId2">
              <a:extLst>
                <a:ext uri="{96DAC541-7B7A-43D3-8B79-37D633B846F1}">
                  <asvg:svgBlip xmlns:asvg="http://schemas.microsoft.com/office/drawing/2016/SVG/main" r:embed="rId3"/>
                </a:ext>
              </a:extLst>
            </a:blip>
            <a:stretch>
              <a:fillRect r="-38738" b="-76938"/>
            </a:stretch>
          </a:blipFill>
        </p:spPr>
        <p:txBody>
          <a:bodyPr/>
          <a:lstStyle/>
          <a:p>
            <a:endParaRPr lang="en-GB"/>
          </a:p>
        </p:txBody>
      </p:sp>
      <p:sp>
        <p:nvSpPr>
          <p:cNvPr id="6" name="Freeform 6">
            <a:extLst>
              <a:ext uri="{FF2B5EF4-FFF2-40B4-BE49-F238E27FC236}">
                <a16:creationId xmlns:a16="http://schemas.microsoft.com/office/drawing/2014/main" id="{ACC9FBDB-8E9E-A592-C858-B69BA2894094}"/>
              </a:ext>
            </a:extLst>
          </p:cNvPr>
          <p:cNvSpPr/>
          <p:nvPr/>
        </p:nvSpPr>
        <p:spPr>
          <a:xfrm rot="-5400000">
            <a:off x="10960585" y="5603379"/>
            <a:ext cx="1618329" cy="890914"/>
          </a:xfrm>
          <a:custGeom>
            <a:avLst/>
            <a:gdLst/>
            <a:ahLst/>
            <a:cxnLst/>
            <a:rect l="l" t="t" r="r" b="b"/>
            <a:pathLst>
              <a:path w="2427493" h="1336371">
                <a:moveTo>
                  <a:pt x="0" y="0"/>
                </a:moveTo>
                <a:lnTo>
                  <a:pt x="2427493" y="0"/>
                </a:lnTo>
                <a:lnTo>
                  <a:pt x="2427493" y="1336371"/>
                </a:lnTo>
                <a:lnTo>
                  <a:pt x="0" y="1336371"/>
                </a:lnTo>
                <a:lnTo>
                  <a:pt x="0" y="0"/>
                </a:lnTo>
                <a:close/>
              </a:path>
            </a:pathLst>
          </a:custGeom>
          <a:blipFill>
            <a:blip r:embed="rId4">
              <a:extLst>
                <a:ext uri="{96DAC541-7B7A-43D3-8B79-37D633B846F1}">
                  <asvg:svgBlip xmlns:asvg="http://schemas.microsoft.com/office/drawing/2016/SVG/main" r:embed="rId5"/>
                </a:ext>
              </a:extLst>
            </a:blip>
            <a:stretch>
              <a:fillRect l="-60340" b="-45628"/>
            </a:stretch>
          </a:blipFill>
        </p:spPr>
        <p:txBody>
          <a:bodyPr/>
          <a:lstStyle/>
          <a:p>
            <a:endParaRPr lang="en-GB"/>
          </a:p>
        </p:txBody>
      </p:sp>
      <p:grpSp>
        <p:nvGrpSpPr>
          <p:cNvPr id="7" name="Group 7">
            <a:extLst>
              <a:ext uri="{FF2B5EF4-FFF2-40B4-BE49-F238E27FC236}">
                <a16:creationId xmlns:a16="http://schemas.microsoft.com/office/drawing/2014/main" id="{A57307FD-A244-990A-A03F-5E81235446C5}"/>
              </a:ext>
            </a:extLst>
          </p:cNvPr>
          <p:cNvGrpSpPr/>
          <p:nvPr/>
        </p:nvGrpSpPr>
        <p:grpSpPr>
          <a:xfrm>
            <a:off x="269107" y="6118722"/>
            <a:ext cx="4925219" cy="548045"/>
            <a:chOff x="0" y="0"/>
            <a:chExt cx="9850439" cy="1096089"/>
          </a:xfrm>
        </p:grpSpPr>
        <p:sp>
          <p:nvSpPr>
            <p:cNvPr id="8" name="Freeform 8">
              <a:extLst>
                <a:ext uri="{FF2B5EF4-FFF2-40B4-BE49-F238E27FC236}">
                  <a16:creationId xmlns:a16="http://schemas.microsoft.com/office/drawing/2014/main" id="{FD43E301-45D2-C263-F453-54E4778A7466}"/>
                </a:ext>
              </a:extLst>
            </p:cNvPr>
            <p:cNvSpPr/>
            <p:nvPr/>
          </p:nvSpPr>
          <p:spPr>
            <a:xfrm>
              <a:off x="0" y="55216"/>
              <a:ext cx="4541993" cy="1040873"/>
            </a:xfrm>
            <a:custGeom>
              <a:avLst/>
              <a:gdLst/>
              <a:ahLst/>
              <a:cxnLst/>
              <a:rect l="l" t="t" r="r" b="b"/>
              <a:pathLst>
                <a:path w="4541993" h="1040873">
                  <a:moveTo>
                    <a:pt x="0" y="0"/>
                  </a:moveTo>
                  <a:lnTo>
                    <a:pt x="4541993" y="0"/>
                  </a:lnTo>
                  <a:lnTo>
                    <a:pt x="4541993" y="1040873"/>
                  </a:lnTo>
                  <a:lnTo>
                    <a:pt x="0" y="1040873"/>
                  </a:lnTo>
                  <a:lnTo>
                    <a:pt x="0" y="0"/>
                  </a:lnTo>
                  <a:close/>
                </a:path>
              </a:pathLst>
            </a:custGeom>
            <a:blipFill>
              <a:blip r:embed="rId6"/>
              <a:stretch>
                <a:fillRect/>
              </a:stretch>
            </a:blipFill>
          </p:spPr>
          <p:txBody>
            <a:bodyPr/>
            <a:lstStyle/>
            <a:p>
              <a:endParaRPr lang="en-GB"/>
            </a:p>
          </p:txBody>
        </p:sp>
        <p:sp>
          <p:nvSpPr>
            <p:cNvPr id="9" name="Freeform 9">
              <a:extLst>
                <a:ext uri="{FF2B5EF4-FFF2-40B4-BE49-F238E27FC236}">
                  <a16:creationId xmlns:a16="http://schemas.microsoft.com/office/drawing/2014/main" id="{1D3218FB-0FE4-4151-B46D-75A89035EE18}"/>
                </a:ext>
              </a:extLst>
            </p:cNvPr>
            <p:cNvSpPr/>
            <p:nvPr/>
          </p:nvSpPr>
          <p:spPr>
            <a:xfrm>
              <a:off x="5466082" y="0"/>
              <a:ext cx="4384357" cy="1096089"/>
            </a:xfrm>
            <a:custGeom>
              <a:avLst/>
              <a:gdLst/>
              <a:ahLst/>
              <a:cxnLst/>
              <a:rect l="l" t="t" r="r" b="b"/>
              <a:pathLst>
                <a:path w="4384357" h="1096089">
                  <a:moveTo>
                    <a:pt x="0" y="0"/>
                  </a:moveTo>
                  <a:lnTo>
                    <a:pt x="4384357" y="0"/>
                  </a:lnTo>
                  <a:lnTo>
                    <a:pt x="4384357" y="1096089"/>
                  </a:lnTo>
                  <a:lnTo>
                    <a:pt x="0" y="1096089"/>
                  </a:lnTo>
                  <a:lnTo>
                    <a:pt x="0" y="0"/>
                  </a:lnTo>
                  <a:close/>
                </a:path>
              </a:pathLst>
            </a:custGeom>
            <a:blipFill>
              <a:blip r:embed="rId7"/>
              <a:stretch>
                <a:fillRect/>
              </a:stretch>
            </a:blipFill>
          </p:spPr>
          <p:txBody>
            <a:bodyPr/>
            <a:lstStyle/>
            <a:p>
              <a:endParaRPr lang="en-GB"/>
            </a:p>
          </p:txBody>
        </p:sp>
      </p:grpSp>
      <p:sp>
        <p:nvSpPr>
          <p:cNvPr id="10" name="TextBox 9">
            <a:extLst>
              <a:ext uri="{FF2B5EF4-FFF2-40B4-BE49-F238E27FC236}">
                <a16:creationId xmlns:a16="http://schemas.microsoft.com/office/drawing/2014/main" id="{3447EA65-F05B-C495-D66C-2CE47BA6AC46}"/>
              </a:ext>
            </a:extLst>
          </p:cNvPr>
          <p:cNvSpPr txBox="1"/>
          <p:nvPr/>
        </p:nvSpPr>
        <p:spPr>
          <a:xfrm>
            <a:off x="269107" y="268544"/>
            <a:ext cx="11055185" cy="584775"/>
          </a:xfrm>
          <a:prstGeom prst="rect">
            <a:avLst/>
          </a:prstGeom>
          <a:noFill/>
        </p:spPr>
        <p:txBody>
          <a:bodyPr wrap="square" lIns="91440" tIns="45720" rIns="91440" bIns="45720" rtlCol="0" anchor="t">
            <a:spAutoFit/>
          </a:bodyPr>
          <a:lstStyle/>
          <a:p>
            <a:pPr algn="l"/>
            <a:r>
              <a:rPr lang="en-GB" sz="3200" b="1" dirty="0">
                <a:solidFill>
                  <a:schemeClr val="accent1"/>
                </a:solidFill>
                <a:effectLst/>
                <a:latin typeface="Century Gothic Bold" panose="020B0702020202020204" pitchFamily="34" charset="0"/>
                <a:ea typeface="Calibri" panose="020F0502020204030204" pitchFamily="34" charset="0"/>
              </a:rPr>
              <a:t>Demographics – disability</a:t>
            </a:r>
          </a:p>
        </p:txBody>
      </p:sp>
      <p:sp>
        <p:nvSpPr>
          <p:cNvPr id="17" name="TextBox 16">
            <a:extLst>
              <a:ext uri="{FF2B5EF4-FFF2-40B4-BE49-F238E27FC236}">
                <a16:creationId xmlns:a16="http://schemas.microsoft.com/office/drawing/2014/main" id="{4612361B-1901-2E22-9B6F-C87704046BE7}"/>
              </a:ext>
            </a:extLst>
          </p:cNvPr>
          <p:cNvSpPr txBox="1"/>
          <p:nvPr/>
        </p:nvSpPr>
        <p:spPr>
          <a:xfrm>
            <a:off x="369455" y="3888509"/>
            <a:ext cx="11437540" cy="2031325"/>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Poppins" panose="00000500000000000000" pitchFamily="2" charset="0"/>
                <a:cs typeface="Poppins" panose="00000500000000000000" pitchFamily="2" charset="0"/>
              </a:rPr>
              <a:t>Most of the feedback received was from people who considered themselves disabled. </a:t>
            </a:r>
          </a:p>
          <a:p>
            <a:pPr marL="285750" indent="-285750">
              <a:buFont typeface="Arial" panose="020B0604020202020204" pitchFamily="34" charset="0"/>
              <a:buChar char="•"/>
            </a:pPr>
            <a:r>
              <a:rPr lang="en-GB" dirty="0">
                <a:latin typeface="Poppins" panose="00000500000000000000" pitchFamily="2" charset="0"/>
                <a:cs typeface="Poppins" panose="00000500000000000000" pitchFamily="2" charset="0"/>
              </a:rPr>
              <a:t>Of these people, fewer had positive experiences (30%) than those who did not consider themselves disabled (36%). </a:t>
            </a:r>
          </a:p>
          <a:p>
            <a:pPr marL="285750" indent="-285750">
              <a:buFont typeface="Arial" panose="020B0604020202020204" pitchFamily="34" charset="0"/>
              <a:buChar char="•"/>
            </a:pPr>
            <a:r>
              <a:rPr lang="en-GB" b="0" i="0" dirty="0">
                <a:solidFill>
                  <a:schemeClr val="tx1"/>
                </a:solidFill>
                <a:effectLst/>
                <a:latin typeface="Poppins" panose="00000500000000000000" pitchFamily="2" charset="0"/>
                <a:cs typeface="Poppins" panose="00000500000000000000" pitchFamily="2" charset="0"/>
              </a:rPr>
              <a:t>The majority of those that considered themselves disabled were women. Of these, 33% reported positive experiences compared to 50% of women who did not consider themselves disabled.</a:t>
            </a:r>
          </a:p>
          <a:p>
            <a:pPr marL="285750" indent="-285750">
              <a:buFont typeface="Arial" panose="020B0604020202020204" pitchFamily="34" charset="0"/>
              <a:buChar char="•"/>
            </a:pPr>
            <a:r>
              <a:rPr lang="en-GB" b="0" i="0" dirty="0">
                <a:solidFill>
                  <a:schemeClr val="tx1"/>
                </a:solidFill>
                <a:effectLst/>
                <a:latin typeface="Poppins" panose="00000500000000000000" pitchFamily="2" charset="0"/>
                <a:cs typeface="Poppins" panose="00000500000000000000" pitchFamily="2" charset="0"/>
              </a:rPr>
              <a:t>This suggests that sentiment of feedba</a:t>
            </a:r>
            <a:r>
              <a:rPr lang="en-GB" dirty="0">
                <a:solidFill>
                  <a:schemeClr val="tx1"/>
                </a:solidFill>
                <a:latin typeface="Poppins" panose="00000500000000000000" pitchFamily="2" charset="0"/>
                <a:cs typeface="Poppins" panose="00000500000000000000" pitchFamily="2" charset="0"/>
              </a:rPr>
              <a:t>ck from </a:t>
            </a:r>
            <a:r>
              <a:rPr lang="en-GB" b="0" i="0" dirty="0">
                <a:solidFill>
                  <a:schemeClr val="tx1"/>
                </a:solidFill>
                <a:effectLst/>
                <a:latin typeface="Poppins" panose="00000500000000000000" pitchFamily="2" charset="0"/>
                <a:cs typeface="Poppins" panose="00000500000000000000" pitchFamily="2" charset="0"/>
              </a:rPr>
              <a:t>women who considered themselves disabled was approximately the same as those who did not, if allowing for the limitations </a:t>
            </a:r>
            <a:r>
              <a:rPr lang="en-GB" dirty="0">
                <a:solidFill>
                  <a:schemeClr val="tx1"/>
                </a:solidFill>
                <a:latin typeface="Poppins" panose="00000500000000000000" pitchFamily="2" charset="0"/>
                <a:cs typeface="Poppins" panose="00000500000000000000" pitchFamily="2" charset="0"/>
              </a:rPr>
              <a:t>of </a:t>
            </a:r>
            <a:r>
              <a:rPr lang="en-GB" b="0" i="0" dirty="0">
                <a:solidFill>
                  <a:schemeClr val="tx1"/>
                </a:solidFill>
                <a:effectLst/>
                <a:latin typeface="Poppins" panose="00000500000000000000" pitchFamily="2" charset="0"/>
                <a:cs typeface="Poppins" panose="00000500000000000000" pitchFamily="2" charset="0"/>
              </a:rPr>
              <a:t>sample size.</a:t>
            </a:r>
            <a:endParaRPr lang="en-GB" dirty="0">
              <a:solidFill>
                <a:schemeClr val="tx1"/>
              </a:solidFill>
              <a:latin typeface="Poppins" panose="00000500000000000000" pitchFamily="2" charset="0"/>
              <a:cs typeface="Poppins" panose="00000500000000000000" pitchFamily="2" charset="0"/>
            </a:endParaRPr>
          </a:p>
        </p:txBody>
      </p:sp>
      <p:pic>
        <p:nvPicPr>
          <p:cNvPr id="22" name="Picture 21">
            <a:extLst>
              <a:ext uri="{FF2B5EF4-FFF2-40B4-BE49-F238E27FC236}">
                <a16:creationId xmlns:a16="http://schemas.microsoft.com/office/drawing/2014/main" id="{A9EBE512-B729-13FC-D628-EEEDB24661E3}"/>
              </a:ext>
            </a:extLst>
          </p:cNvPr>
          <p:cNvPicPr>
            <a:picLocks noChangeAspect="1"/>
          </p:cNvPicPr>
          <p:nvPr/>
        </p:nvPicPr>
        <p:blipFill>
          <a:blip r:embed="rId8"/>
          <a:stretch>
            <a:fillRect/>
          </a:stretch>
        </p:blipFill>
        <p:spPr>
          <a:xfrm>
            <a:off x="712355" y="978752"/>
            <a:ext cx="3208056" cy="2832113"/>
          </a:xfrm>
          <a:prstGeom prst="rect">
            <a:avLst/>
          </a:prstGeom>
        </p:spPr>
      </p:pic>
      <p:pic>
        <p:nvPicPr>
          <p:cNvPr id="24" name="Picture 23">
            <a:extLst>
              <a:ext uri="{FF2B5EF4-FFF2-40B4-BE49-F238E27FC236}">
                <a16:creationId xmlns:a16="http://schemas.microsoft.com/office/drawing/2014/main" id="{1A19ABDA-3681-127D-2C3E-20E02CC898C0}"/>
              </a:ext>
            </a:extLst>
          </p:cNvPr>
          <p:cNvPicPr>
            <a:picLocks noChangeAspect="1"/>
          </p:cNvPicPr>
          <p:nvPr/>
        </p:nvPicPr>
        <p:blipFill>
          <a:blip r:embed="rId9"/>
          <a:stretch>
            <a:fillRect/>
          </a:stretch>
        </p:blipFill>
        <p:spPr>
          <a:xfrm>
            <a:off x="4034710" y="984004"/>
            <a:ext cx="3177091" cy="2826861"/>
          </a:xfrm>
          <a:prstGeom prst="rect">
            <a:avLst/>
          </a:prstGeom>
        </p:spPr>
      </p:pic>
      <p:pic>
        <p:nvPicPr>
          <p:cNvPr id="26" name="Picture 25">
            <a:extLst>
              <a:ext uri="{FF2B5EF4-FFF2-40B4-BE49-F238E27FC236}">
                <a16:creationId xmlns:a16="http://schemas.microsoft.com/office/drawing/2014/main" id="{9A036F27-5432-7814-948D-A17852EF10C8}"/>
              </a:ext>
            </a:extLst>
          </p:cNvPr>
          <p:cNvPicPr>
            <a:picLocks noChangeAspect="1"/>
          </p:cNvPicPr>
          <p:nvPr/>
        </p:nvPicPr>
        <p:blipFill>
          <a:blip r:embed="rId10"/>
          <a:stretch>
            <a:fillRect/>
          </a:stretch>
        </p:blipFill>
        <p:spPr>
          <a:xfrm>
            <a:off x="7335625" y="962534"/>
            <a:ext cx="4103899" cy="2858578"/>
          </a:xfrm>
          <a:prstGeom prst="rect">
            <a:avLst/>
          </a:prstGeom>
        </p:spPr>
      </p:pic>
    </p:spTree>
    <p:extLst>
      <p:ext uri="{BB962C8B-B14F-4D97-AF65-F5344CB8AC3E}">
        <p14:creationId xmlns:p14="http://schemas.microsoft.com/office/powerpoint/2010/main" val="1937615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BDE9E-A64F-6BB8-25D0-3F23EDEEBE4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8B617C7-1171-B461-F438-A12ABDC8BF1C}"/>
              </a:ext>
            </a:extLst>
          </p:cNvPr>
          <p:cNvGrpSpPr/>
          <p:nvPr/>
        </p:nvGrpSpPr>
        <p:grpSpPr>
          <a:xfrm>
            <a:off x="0" y="5874857"/>
            <a:ext cx="12192000" cy="997211"/>
            <a:chOff x="0" y="0"/>
            <a:chExt cx="4816593" cy="393960"/>
          </a:xfrm>
        </p:grpSpPr>
        <p:sp>
          <p:nvSpPr>
            <p:cNvPr id="3" name="Freeform 3">
              <a:extLst>
                <a:ext uri="{FF2B5EF4-FFF2-40B4-BE49-F238E27FC236}">
                  <a16:creationId xmlns:a16="http://schemas.microsoft.com/office/drawing/2014/main" id="{767AD9AD-E41A-496D-E798-4B12128476E6}"/>
                </a:ext>
              </a:extLst>
            </p:cNvPr>
            <p:cNvSpPr/>
            <p:nvPr/>
          </p:nvSpPr>
          <p:spPr>
            <a:xfrm>
              <a:off x="0" y="0"/>
              <a:ext cx="4816592" cy="393960"/>
            </a:xfrm>
            <a:custGeom>
              <a:avLst/>
              <a:gdLst/>
              <a:ahLst/>
              <a:cxnLst/>
              <a:rect l="l" t="t" r="r" b="b"/>
              <a:pathLst>
                <a:path w="4816592" h="393960">
                  <a:moveTo>
                    <a:pt x="0" y="0"/>
                  </a:moveTo>
                  <a:lnTo>
                    <a:pt x="4816592" y="0"/>
                  </a:lnTo>
                  <a:lnTo>
                    <a:pt x="4816592" y="393960"/>
                  </a:lnTo>
                  <a:lnTo>
                    <a:pt x="0" y="393960"/>
                  </a:lnTo>
                  <a:close/>
                </a:path>
              </a:pathLst>
            </a:custGeom>
            <a:solidFill>
              <a:srgbClr val="195873"/>
            </a:solidFill>
          </p:spPr>
          <p:txBody>
            <a:bodyPr/>
            <a:lstStyle/>
            <a:p>
              <a:endParaRPr lang="en-GB"/>
            </a:p>
          </p:txBody>
        </p:sp>
        <p:sp>
          <p:nvSpPr>
            <p:cNvPr id="4" name="TextBox 4">
              <a:extLst>
                <a:ext uri="{FF2B5EF4-FFF2-40B4-BE49-F238E27FC236}">
                  <a16:creationId xmlns:a16="http://schemas.microsoft.com/office/drawing/2014/main" id="{48BFF9F9-22BA-37F2-A031-16853F2EF236}"/>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p>
          </p:txBody>
        </p:sp>
      </p:grpSp>
      <p:sp>
        <p:nvSpPr>
          <p:cNvPr id="5" name="Freeform 5">
            <a:extLst>
              <a:ext uri="{FF2B5EF4-FFF2-40B4-BE49-F238E27FC236}">
                <a16:creationId xmlns:a16="http://schemas.microsoft.com/office/drawing/2014/main" id="{3D6091C5-A029-5312-8477-1E9C96E05DA7}"/>
              </a:ext>
            </a:extLst>
          </p:cNvPr>
          <p:cNvSpPr/>
          <p:nvPr/>
        </p:nvSpPr>
        <p:spPr>
          <a:xfrm>
            <a:off x="10329549" y="6118722"/>
            <a:ext cx="1885657" cy="739278"/>
          </a:xfrm>
          <a:custGeom>
            <a:avLst/>
            <a:gdLst/>
            <a:ahLst/>
            <a:cxnLst/>
            <a:rect l="l" t="t" r="r" b="b"/>
            <a:pathLst>
              <a:path w="2828486" h="1108917">
                <a:moveTo>
                  <a:pt x="0" y="0"/>
                </a:moveTo>
                <a:lnTo>
                  <a:pt x="2828486" y="0"/>
                </a:lnTo>
                <a:lnTo>
                  <a:pt x="2828486" y="1108917"/>
                </a:lnTo>
                <a:lnTo>
                  <a:pt x="0" y="1108917"/>
                </a:lnTo>
                <a:lnTo>
                  <a:pt x="0" y="0"/>
                </a:lnTo>
                <a:close/>
              </a:path>
            </a:pathLst>
          </a:custGeom>
          <a:blipFill>
            <a:blip r:embed="rId2">
              <a:extLst>
                <a:ext uri="{96DAC541-7B7A-43D3-8B79-37D633B846F1}">
                  <asvg:svgBlip xmlns:asvg="http://schemas.microsoft.com/office/drawing/2016/SVG/main" r:embed="rId3"/>
                </a:ext>
              </a:extLst>
            </a:blip>
            <a:stretch>
              <a:fillRect r="-38738" b="-76938"/>
            </a:stretch>
          </a:blipFill>
        </p:spPr>
        <p:txBody>
          <a:bodyPr/>
          <a:lstStyle/>
          <a:p>
            <a:endParaRPr lang="en-GB"/>
          </a:p>
        </p:txBody>
      </p:sp>
      <p:sp>
        <p:nvSpPr>
          <p:cNvPr id="6" name="Freeform 6">
            <a:extLst>
              <a:ext uri="{FF2B5EF4-FFF2-40B4-BE49-F238E27FC236}">
                <a16:creationId xmlns:a16="http://schemas.microsoft.com/office/drawing/2014/main" id="{63F53045-2DE7-58E1-13C9-47B3E986B349}"/>
              </a:ext>
            </a:extLst>
          </p:cNvPr>
          <p:cNvSpPr/>
          <p:nvPr/>
        </p:nvSpPr>
        <p:spPr>
          <a:xfrm rot="-5400000">
            <a:off x="10960585" y="5603379"/>
            <a:ext cx="1618329" cy="890914"/>
          </a:xfrm>
          <a:custGeom>
            <a:avLst/>
            <a:gdLst/>
            <a:ahLst/>
            <a:cxnLst/>
            <a:rect l="l" t="t" r="r" b="b"/>
            <a:pathLst>
              <a:path w="2427493" h="1336371">
                <a:moveTo>
                  <a:pt x="0" y="0"/>
                </a:moveTo>
                <a:lnTo>
                  <a:pt x="2427493" y="0"/>
                </a:lnTo>
                <a:lnTo>
                  <a:pt x="2427493" y="1336371"/>
                </a:lnTo>
                <a:lnTo>
                  <a:pt x="0" y="1336371"/>
                </a:lnTo>
                <a:lnTo>
                  <a:pt x="0" y="0"/>
                </a:lnTo>
                <a:close/>
              </a:path>
            </a:pathLst>
          </a:custGeom>
          <a:blipFill>
            <a:blip r:embed="rId4">
              <a:extLst>
                <a:ext uri="{96DAC541-7B7A-43D3-8B79-37D633B846F1}">
                  <asvg:svgBlip xmlns:asvg="http://schemas.microsoft.com/office/drawing/2016/SVG/main" r:embed="rId5"/>
                </a:ext>
              </a:extLst>
            </a:blip>
            <a:stretch>
              <a:fillRect l="-60340" b="-45628"/>
            </a:stretch>
          </a:blipFill>
        </p:spPr>
        <p:txBody>
          <a:bodyPr/>
          <a:lstStyle/>
          <a:p>
            <a:endParaRPr lang="en-GB"/>
          </a:p>
        </p:txBody>
      </p:sp>
      <p:grpSp>
        <p:nvGrpSpPr>
          <p:cNvPr id="7" name="Group 7">
            <a:extLst>
              <a:ext uri="{FF2B5EF4-FFF2-40B4-BE49-F238E27FC236}">
                <a16:creationId xmlns:a16="http://schemas.microsoft.com/office/drawing/2014/main" id="{124D045E-C6C6-9C56-FDF3-DABF5B986D40}"/>
              </a:ext>
            </a:extLst>
          </p:cNvPr>
          <p:cNvGrpSpPr/>
          <p:nvPr/>
        </p:nvGrpSpPr>
        <p:grpSpPr>
          <a:xfrm>
            <a:off x="269107" y="6118722"/>
            <a:ext cx="4925219" cy="548045"/>
            <a:chOff x="0" y="0"/>
            <a:chExt cx="9850439" cy="1096089"/>
          </a:xfrm>
        </p:grpSpPr>
        <p:sp>
          <p:nvSpPr>
            <p:cNvPr id="8" name="Freeform 8">
              <a:extLst>
                <a:ext uri="{FF2B5EF4-FFF2-40B4-BE49-F238E27FC236}">
                  <a16:creationId xmlns:a16="http://schemas.microsoft.com/office/drawing/2014/main" id="{36F39297-9121-334E-65C0-7D9BACF1B4C8}"/>
                </a:ext>
              </a:extLst>
            </p:cNvPr>
            <p:cNvSpPr/>
            <p:nvPr/>
          </p:nvSpPr>
          <p:spPr>
            <a:xfrm>
              <a:off x="0" y="55216"/>
              <a:ext cx="4541993" cy="1040873"/>
            </a:xfrm>
            <a:custGeom>
              <a:avLst/>
              <a:gdLst/>
              <a:ahLst/>
              <a:cxnLst/>
              <a:rect l="l" t="t" r="r" b="b"/>
              <a:pathLst>
                <a:path w="4541993" h="1040873">
                  <a:moveTo>
                    <a:pt x="0" y="0"/>
                  </a:moveTo>
                  <a:lnTo>
                    <a:pt x="4541993" y="0"/>
                  </a:lnTo>
                  <a:lnTo>
                    <a:pt x="4541993" y="1040873"/>
                  </a:lnTo>
                  <a:lnTo>
                    <a:pt x="0" y="1040873"/>
                  </a:lnTo>
                  <a:lnTo>
                    <a:pt x="0" y="0"/>
                  </a:lnTo>
                  <a:close/>
                </a:path>
              </a:pathLst>
            </a:custGeom>
            <a:blipFill>
              <a:blip r:embed="rId6"/>
              <a:stretch>
                <a:fillRect/>
              </a:stretch>
            </a:blipFill>
          </p:spPr>
          <p:txBody>
            <a:bodyPr/>
            <a:lstStyle/>
            <a:p>
              <a:endParaRPr lang="en-GB"/>
            </a:p>
          </p:txBody>
        </p:sp>
        <p:sp>
          <p:nvSpPr>
            <p:cNvPr id="9" name="Freeform 9">
              <a:extLst>
                <a:ext uri="{FF2B5EF4-FFF2-40B4-BE49-F238E27FC236}">
                  <a16:creationId xmlns:a16="http://schemas.microsoft.com/office/drawing/2014/main" id="{AEA6EB5E-AB05-B3A9-5B9A-4505623072DC}"/>
                </a:ext>
              </a:extLst>
            </p:cNvPr>
            <p:cNvSpPr/>
            <p:nvPr/>
          </p:nvSpPr>
          <p:spPr>
            <a:xfrm>
              <a:off x="5466082" y="0"/>
              <a:ext cx="4384357" cy="1096089"/>
            </a:xfrm>
            <a:custGeom>
              <a:avLst/>
              <a:gdLst/>
              <a:ahLst/>
              <a:cxnLst/>
              <a:rect l="l" t="t" r="r" b="b"/>
              <a:pathLst>
                <a:path w="4384357" h="1096089">
                  <a:moveTo>
                    <a:pt x="0" y="0"/>
                  </a:moveTo>
                  <a:lnTo>
                    <a:pt x="4384357" y="0"/>
                  </a:lnTo>
                  <a:lnTo>
                    <a:pt x="4384357" y="1096089"/>
                  </a:lnTo>
                  <a:lnTo>
                    <a:pt x="0" y="1096089"/>
                  </a:lnTo>
                  <a:lnTo>
                    <a:pt x="0" y="0"/>
                  </a:lnTo>
                  <a:close/>
                </a:path>
              </a:pathLst>
            </a:custGeom>
            <a:blipFill>
              <a:blip r:embed="rId7"/>
              <a:stretch>
                <a:fillRect/>
              </a:stretch>
            </a:blipFill>
          </p:spPr>
          <p:txBody>
            <a:bodyPr/>
            <a:lstStyle/>
            <a:p>
              <a:endParaRPr lang="en-GB"/>
            </a:p>
          </p:txBody>
        </p:sp>
      </p:grpSp>
      <p:sp>
        <p:nvSpPr>
          <p:cNvPr id="10" name="TextBox 9">
            <a:extLst>
              <a:ext uri="{FF2B5EF4-FFF2-40B4-BE49-F238E27FC236}">
                <a16:creationId xmlns:a16="http://schemas.microsoft.com/office/drawing/2014/main" id="{3C5CF3E9-EBC0-35BF-53D9-7B585154C81D}"/>
              </a:ext>
            </a:extLst>
          </p:cNvPr>
          <p:cNvSpPr txBox="1"/>
          <p:nvPr/>
        </p:nvSpPr>
        <p:spPr>
          <a:xfrm>
            <a:off x="2008909" y="1761916"/>
            <a:ext cx="8032272" cy="1200329"/>
          </a:xfrm>
          <a:prstGeom prst="rect">
            <a:avLst/>
          </a:prstGeom>
          <a:noFill/>
        </p:spPr>
        <p:txBody>
          <a:bodyPr wrap="square" lIns="91440" tIns="45720" rIns="91440" bIns="45720" rtlCol="0" anchor="t">
            <a:spAutoFit/>
          </a:bodyPr>
          <a:lstStyle/>
          <a:p>
            <a:pPr algn="ctr"/>
            <a:r>
              <a:rPr lang="en-GB" sz="3600" b="1" dirty="0">
                <a:solidFill>
                  <a:schemeClr val="accent1"/>
                </a:solidFill>
                <a:effectLst/>
                <a:latin typeface="Century Gothic Bold" panose="020B0702020202020204" pitchFamily="34" charset="0"/>
                <a:ea typeface="Calibri" panose="020F0502020204030204" pitchFamily="34" charset="0"/>
              </a:rPr>
              <a:t>2. Comparing findings for pharmacy to other services</a:t>
            </a:r>
          </a:p>
        </p:txBody>
      </p:sp>
      <p:sp>
        <p:nvSpPr>
          <p:cNvPr id="11" name="TextBox 10">
            <a:extLst>
              <a:ext uri="{FF2B5EF4-FFF2-40B4-BE49-F238E27FC236}">
                <a16:creationId xmlns:a16="http://schemas.microsoft.com/office/drawing/2014/main" id="{5BD1B062-2AAB-BD84-08F3-005D207BA543}"/>
              </a:ext>
            </a:extLst>
          </p:cNvPr>
          <p:cNvSpPr txBox="1"/>
          <p:nvPr/>
        </p:nvSpPr>
        <p:spPr>
          <a:xfrm>
            <a:off x="2821134" y="3156727"/>
            <a:ext cx="6418116" cy="830997"/>
          </a:xfrm>
          <a:prstGeom prst="rect">
            <a:avLst/>
          </a:prstGeom>
          <a:noFill/>
        </p:spPr>
        <p:txBody>
          <a:bodyPr wrap="square" rtlCol="0">
            <a:spAutoFit/>
          </a:bodyPr>
          <a:lstStyle/>
          <a:p>
            <a:pPr algn="ctr"/>
            <a:r>
              <a:rPr lang="en-GB" sz="1600" dirty="0">
                <a:solidFill>
                  <a:srgbClr val="252423"/>
                </a:solidFill>
                <a:latin typeface="Poppins" panose="00000500000000000000" pitchFamily="2" charset="0"/>
                <a:cs typeface="Poppins" panose="00000500000000000000" pitchFamily="2" charset="0"/>
              </a:rPr>
              <a:t>Comparative analysis allows us to see if insights from pharmacy feedback are unique to pharmacy experiences, or if these are general trends seen across all feedback. </a:t>
            </a:r>
            <a:endParaRPr lang="en-GB" sz="1600"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992977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181D20-6D4C-42B7-889F-955A0F60CF9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01807C95-585F-5F1D-57B4-15C9D300AC73}"/>
              </a:ext>
            </a:extLst>
          </p:cNvPr>
          <p:cNvGrpSpPr/>
          <p:nvPr/>
        </p:nvGrpSpPr>
        <p:grpSpPr>
          <a:xfrm>
            <a:off x="0" y="5874857"/>
            <a:ext cx="12192000" cy="997211"/>
            <a:chOff x="0" y="0"/>
            <a:chExt cx="4816593" cy="393960"/>
          </a:xfrm>
        </p:grpSpPr>
        <p:sp>
          <p:nvSpPr>
            <p:cNvPr id="3" name="Freeform 3">
              <a:extLst>
                <a:ext uri="{FF2B5EF4-FFF2-40B4-BE49-F238E27FC236}">
                  <a16:creationId xmlns:a16="http://schemas.microsoft.com/office/drawing/2014/main" id="{C251F2B6-3674-46B8-63F1-E2F4E6EC81B4}"/>
                </a:ext>
              </a:extLst>
            </p:cNvPr>
            <p:cNvSpPr/>
            <p:nvPr/>
          </p:nvSpPr>
          <p:spPr>
            <a:xfrm>
              <a:off x="0" y="0"/>
              <a:ext cx="4816592" cy="393960"/>
            </a:xfrm>
            <a:custGeom>
              <a:avLst/>
              <a:gdLst/>
              <a:ahLst/>
              <a:cxnLst/>
              <a:rect l="l" t="t" r="r" b="b"/>
              <a:pathLst>
                <a:path w="4816592" h="393960">
                  <a:moveTo>
                    <a:pt x="0" y="0"/>
                  </a:moveTo>
                  <a:lnTo>
                    <a:pt x="4816592" y="0"/>
                  </a:lnTo>
                  <a:lnTo>
                    <a:pt x="4816592" y="393960"/>
                  </a:lnTo>
                  <a:lnTo>
                    <a:pt x="0" y="393960"/>
                  </a:lnTo>
                  <a:close/>
                </a:path>
              </a:pathLst>
            </a:custGeom>
            <a:solidFill>
              <a:srgbClr val="195873"/>
            </a:solidFill>
          </p:spPr>
          <p:txBody>
            <a:bodyPr/>
            <a:lstStyle/>
            <a:p>
              <a:endParaRPr lang="en-GB"/>
            </a:p>
          </p:txBody>
        </p:sp>
        <p:sp>
          <p:nvSpPr>
            <p:cNvPr id="4" name="TextBox 4">
              <a:extLst>
                <a:ext uri="{FF2B5EF4-FFF2-40B4-BE49-F238E27FC236}">
                  <a16:creationId xmlns:a16="http://schemas.microsoft.com/office/drawing/2014/main" id="{4966FCE6-10B2-DFF7-54BE-1490E4E11061}"/>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p>
          </p:txBody>
        </p:sp>
      </p:grpSp>
      <p:sp>
        <p:nvSpPr>
          <p:cNvPr id="5" name="Freeform 5">
            <a:extLst>
              <a:ext uri="{FF2B5EF4-FFF2-40B4-BE49-F238E27FC236}">
                <a16:creationId xmlns:a16="http://schemas.microsoft.com/office/drawing/2014/main" id="{CCA9A977-83D5-06C5-3089-3A7B9798D896}"/>
              </a:ext>
            </a:extLst>
          </p:cNvPr>
          <p:cNvSpPr/>
          <p:nvPr/>
        </p:nvSpPr>
        <p:spPr>
          <a:xfrm>
            <a:off x="10329549" y="6118722"/>
            <a:ext cx="1885657" cy="739278"/>
          </a:xfrm>
          <a:custGeom>
            <a:avLst/>
            <a:gdLst/>
            <a:ahLst/>
            <a:cxnLst/>
            <a:rect l="l" t="t" r="r" b="b"/>
            <a:pathLst>
              <a:path w="2828486" h="1108917">
                <a:moveTo>
                  <a:pt x="0" y="0"/>
                </a:moveTo>
                <a:lnTo>
                  <a:pt x="2828486" y="0"/>
                </a:lnTo>
                <a:lnTo>
                  <a:pt x="2828486" y="1108917"/>
                </a:lnTo>
                <a:lnTo>
                  <a:pt x="0" y="1108917"/>
                </a:lnTo>
                <a:lnTo>
                  <a:pt x="0" y="0"/>
                </a:lnTo>
                <a:close/>
              </a:path>
            </a:pathLst>
          </a:custGeom>
          <a:blipFill>
            <a:blip r:embed="rId2">
              <a:extLst>
                <a:ext uri="{96DAC541-7B7A-43D3-8B79-37D633B846F1}">
                  <asvg:svgBlip xmlns:asvg="http://schemas.microsoft.com/office/drawing/2016/SVG/main" r:embed="rId3"/>
                </a:ext>
              </a:extLst>
            </a:blip>
            <a:stretch>
              <a:fillRect r="-38738" b="-76938"/>
            </a:stretch>
          </a:blipFill>
        </p:spPr>
        <p:txBody>
          <a:bodyPr/>
          <a:lstStyle/>
          <a:p>
            <a:endParaRPr lang="en-GB"/>
          </a:p>
        </p:txBody>
      </p:sp>
      <p:sp>
        <p:nvSpPr>
          <p:cNvPr id="6" name="Freeform 6">
            <a:extLst>
              <a:ext uri="{FF2B5EF4-FFF2-40B4-BE49-F238E27FC236}">
                <a16:creationId xmlns:a16="http://schemas.microsoft.com/office/drawing/2014/main" id="{A168F392-445D-4E01-3098-10D4D552117F}"/>
              </a:ext>
            </a:extLst>
          </p:cNvPr>
          <p:cNvSpPr/>
          <p:nvPr/>
        </p:nvSpPr>
        <p:spPr>
          <a:xfrm rot="-5400000">
            <a:off x="10960585" y="5603379"/>
            <a:ext cx="1618329" cy="890914"/>
          </a:xfrm>
          <a:custGeom>
            <a:avLst/>
            <a:gdLst/>
            <a:ahLst/>
            <a:cxnLst/>
            <a:rect l="l" t="t" r="r" b="b"/>
            <a:pathLst>
              <a:path w="2427493" h="1336371">
                <a:moveTo>
                  <a:pt x="0" y="0"/>
                </a:moveTo>
                <a:lnTo>
                  <a:pt x="2427493" y="0"/>
                </a:lnTo>
                <a:lnTo>
                  <a:pt x="2427493" y="1336371"/>
                </a:lnTo>
                <a:lnTo>
                  <a:pt x="0" y="1336371"/>
                </a:lnTo>
                <a:lnTo>
                  <a:pt x="0" y="0"/>
                </a:lnTo>
                <a:close/>
              </a:path>
            </a:pathLst>
          </a:custGeom>
          <a:blipFill>
            <a:blip r:embed="rId4">
              <a:extLst>
                <a:ext uri="{96DAC541-7B7A-43D3-8B79-37D633B846F1}">
                  <asvg:svgBlip xmlns:asvg="http://schemas.microsoft.com/office/drawing/2016/SVG/main" r:embed="rId5"/>
                </a:ext>
              </a:extLst>
            </a:blip>
            <a:stretch>
              <a:fillRect l="-60340" b="-45628"/>
            </a:stretch>
          </a:blipFill>
        </p:spPr>
        <p:txBody>
          <a:bodyPr/>
          <a:lstStyle/>
          <a:p>
            <a:endParaRPr lang="en-GB"/>
          </a:p>
        </p:txBody>
      </p:sp>
      <p:grpSp>
        <p:nvGrpSpPr>
          <p:cNvPr id="7" name="Group 7">
            <a:extLst>
              <a:ext uri="{FF2B5EF4-FFF2-40B4-BE49-F238E27FC236}">
                <a16:creationId xmlns:a16="http://schemas.microsoft.com/office/drawing/2014/main" id="{A9F1FE66-5EFE-0EB0-BB51-67042A9ADA47}"/>
              </a:ext>
            </a:extLst>
          </p:cNvPr>
          <p:cNvGrpSpPr/>
          <p:nvPr/>
        </p:nvGrpSpPr>
        <p:grpSpPr>
          <a:xfrm>
            <a:off x="269107" y="6118722"/>
            <a:ext cx="4925219" cy="548045"/>
            <a:chOff x="0" y="0"/>
            <a:chExt cx="9850439" cy="1096089"/>
          </a:xfrm>
        </p:grpSpPr>
        <p:sp>
          <p:nvSpPr>
            <p:cNvPr id="8" name="Freeform 8">
              <a:extLst>
                <a:ext uri="{FF2B5EF4-FFF2-40B4-BE49-F238E27FC236}">
                  <a16:creationId xmlns:a16="http://schemas.microsoft.com/office/drawing/2014/main" id="{C9C4EE4D-2344-6F52-C249-E8573AE5560A}"/>
                </a:ext>
              </a:extLst>
            </p:cNvPr>
            <p:cNvSpPr/>
            <p:nvPr/>
          </p:nvSpPr>
          <p:spPr>
            <a:xfrm>
              <a:off x="0" y="55216"/>
              <a:ext cx="4541993" cy="1040873"/>
            </a:xfrm>
            <a:custGeom>
              <a:avLst/>
              <a:gdLst/>
              <a:ahLst/>
              <a:cxnLst/>
              <a:rect l="l" t="t" r="r" b="b"/>
              <a:pathLst>
                <a:path w="4541993" h="1040873">
                  <a:moveTo>
                    <a:pt x="0" y="0"/>
                  </a:moveTo>
                  <a:lnTo>
                    <a:pt x="4541993" y="0"/>
                  </a:lnTo>
                  <a:lnTo>
                    <a:pt x="4541993" y="1040873"/>
                  </a:lnTo>
                  <a:lnTo>
                    <a:pt x="0" y="1040873"/>
                  </a:lnTo>
                  <a:lnTo>
                    <a:pt x="0" y="0"/>
                  </a:lnTo>
                  <a:close/>
                </a:path>
              </a:pathLst>
            </a:custGeom>
            <a:blipFill>
              <a:blip r:embed="rId6"/>
              <a:stretch>
                <a:fillRect/>
              </a:stretch>
            </a:blipFill>
          </p:spPr>
          <p:txBody>
            <a:bodyPr/>
            <a:lstStyle/>
            <a:p>
              <a:endParaRPr lang="en-GB"/>
            </a:p>
          </p:txBody>
        </p:sp>
        <p:sp>
          <p:nvSpPr>
            <p:cNvPr id="9" name="Freeform 9">
              <a:extLst>
                <a:ext uri="{FF2B5EF4-FFF2-40B4-BE49-F238E27FC236}">
                  <a16:creationId xmlns:a16="http://schemas.microsoft.com/office/drawing/2014/main" id="{2EC7834F-9508-D770-7240-3F73F3AC8202}"/>
                </a:ext>
              </a:extLst>
            </p:cNvPr>
            <p:cNvSpPr/>
            <p:nvPr/>
          </p:nvSpPr>
          <p:spPr>
            <a:xfrm>
              <a:off x="5466082" y="0"/>
              <a:ext cx="4384357" cy="1096089"/>
            </a:xfrm>
            <a:custGeom>
              <a:avLst/>
              <a:gdLst/>
              <a:ahLst/>
              <a:cxnLst/>
              <a:rect l="l" t="t" r="r" b="b"/>
              <a:pathLst>
                <a:path w="4384357" h="1096089">
                  <a:moveTo>
                    <a:pt x="0" y="0"/>
                  </a:moveTo>
                  <a:lnTo>
                    <a:pt x="4384357" y="0"/>
                  </a:lnTo>
                  <a:lnTo>
                    <a:pt x="4384357" y="1096089"/>
                  </a:lnTo>
                  <a:lnTo>
                    <a:pt x="0" y="1096089"/>
                  </a:lnTo>
                  <a:lnTo>
                    <a:pt x="0" y="0"/>
                  </a:lnTo>
                  <a:close/>
                </a:path>
              </a:pathLst>
            </a:custGeom>
            <a:blipFill>
              <a:blip r:embed="rId7"/>
              <a:stretch>
                <a:fillRect/>
              </a:stretch>
            </a:blipFill>
          </p:spPr>
          <p:txBody>
            <a:bodyPr/>
            <a:lstStyle/>
            <a:p>
              <a:endParaRPr lang="en-GB"/>
            </a:p>
          </p:txBody>
        </p:sp>
      </p:grpSp>
      <p:sp>
        <p:nvSpPr>
          <p:cNvPr id="10" name="TextBox 9">
            <a:extLst>
              <a:ext uri="{FF2B5EF4-FFF2-40B4-BE49-F238E27FC236}">
                <a16:creationId xmlns:a16="http://schemas.microsoft.com/office/drawing/2014/main" id="{9D23E8DD-7528-C296-4898-6509E41525BD}"/>
              </a:ext>
            </a:extLst>
          </p:cNvPr>
          <p:cNvSpPr txBox="1"/>
          <p:nvPr/>
        </p:nvSpPr>
        <p:spPr>
          <a:xfrm>
            <a:off x="269106" y="259811"/>
            <a:ext cx="11055185" cy="584775"/>
          </a:xfrm>
          <a:prstGeom prst="rect">
            <a:avLst/>
          </a:prstGeom>
          <a:noFill/>
        </p:spPr>
        <p:txBody>
          <a:bodyPr wrap="square" lIns="91440" tIns="45720" rIns="91440" bIns="45720" rtlCol="0" anchor="t">
            <a:spAutoFit/>
          </a:bodyPr>
          <a:lstStyle/>
          <a:p>
            <a:pPr algn="l"/>
            <a:r>
              <a:rPr lang="en-GB" sz="3200" b="1" dirty="0">
                <a:solidFill>
                  <a:schemeClr val="accent1"/>
                </a:solidFill>
                <a:effectLst/>
                <a:latin typeface="Century Gothic Bold" panose="020B0702020202020204" pitchFamily="34" charset="0"/>
                <a:ea typeface="Calibri" panose="020F0502020204030204" pitchFamily="34" charset="0"/>
              </a:rPr>
              <a:t>Comparing overall </a:t>
            </a:r>
            <a:r>
              <a:rPr lang="en-GB" sz="3200" b="1" dirty="0">
                <a:solidFill>
                  <a:schemeClr val="accent1"/>
                </a:solidFill>
                <a:latin typeface="Century Gothic Bold" panose="020B0702020202020204" pitchFamily="34" charset="0"/>
                <a:ea typeface="Calibri" panose="020F0502020204030204" pitchFamily="34" charset="0"/>
              </a:rPr>
              <a:t>s</a:t>
            </a:r>
            <a:r>
              <a:rPr lang="en-GB" sz="3200" b="1" dirty="0">
                <a:solidFill>
                  <a:schemeClr val="accent1"/>
                </a:solidFill>
                <a:effectLst/>
                <a:latin typeface="Century Gothic Bold" panose="020B0702020202020204" pitchFamily="34" charset="0"/>
                <a:ea typeface="Calibri" panose="020F0502020204030204" pitchFamily="34" charset="0"/>
              </a:rPr>
              <a:t>entiment</a:t>
            </a:r>
          </a:p>
        </p:txBody>
      </p:sp>
      <p:sp>
        <p:nvSpPr>
          <p:cNvPr id="18" name="TextBox 17">
            <a:extLst>
              <a:ext uri="{FF2B5EF4-FFF2-40B4-BE49-F238E27FC236}">
                <a16:creationId xmlns:a16="http://schemas.microsoft.com/office/drawing/2014/main" id="{2187E74C-02BA-28CC-B23C-4DFF5508BF6F}"/>
              </a:ext>
            </a:extLst>
          </p:cNvPr>
          <p:cNvSpPr txBox="1"/>
          <p:nvPr/>
        </p:nvSpPr>
        <p:spPr>
          <a:xfrm>
            <a:off x="6095999" y="941026"/>
            <a:ext cx="5440728" cy="1600438"/>
          </a:xfrm>
          <a:prstGeom prst="rect">
            <a:avLst/>
          </a:prstGeom>
          <a:noFill/>
        </p:spPr>
        <p:txBody>
          <a:bodyPr wrap="square" rtlCol="0">
            <a:spAutoFit/>
          </a:bodyPr>
          <a:lstStyle/>
          <a:p>
            <a:r>
              <a:rPr lang="en-GB" sz="1400" dirty="0">
                <a:latin typeface="Poppins" panose="00000500000000000000" pitchFamily="2" charset="0"/>
                <a:cs typeface="Poppins" panose="00000500000000000000" pitchFamily="2" charset="0"/>
              </a:rPr>
              <a:t>The key trends we are testing against feedback about services other than pharmacy are age and gender as these were the most significant findings so far. Comparison is undertaken to see how trends seen in the feedback so far compare to other services. Is this unique to pharmacy feedback, or like what we heard about other services? </a:t>
            </a:r>
            <a:endParaRPr lang="en-GB" dirty="0">
              <a:latin typeface="Poppins" panose="00000500000000000000" pitchFamily="2" charset="0"/>
              <a:cs typeface="Poppins" panose="00000500000000000000" pitchFamily="2" charset="0"/>
            </a:endParaRPr>
          </a:p>
        </p:txBody>
      </p:sp>
      <p:pic>
        <p:nvPicPr>
          <p:cNvPr id="12" name="Picture 11">
            <a:extLst>
              <a:ext uri="{FF2B5EF4-FFF2-40B4-BE49-F238E27FC236}">
                <a16:creationId xmlns:a16="http://schemas.microsoft.com/office/drawing/2014/main" id="{30E02FB0-1B03-54B5-FD51-7A12422325DB}"/>
              </a:ext>
            </a:extLst>
          </p:cNvPr>
          <p:cNvPicPr>
            <a:picLocks noChangeAspect="1"/>
          </p:cNvPicPr>
          <p:nvPr/>
        </p:nvPicPr>
        <p:blipFill>
          <a:blip r:embed="rId8"/>
          <a:stretch>
            <a:fillRect/>
          </a:stretch>
        </p:blipFill>
        <p:spPr>
          <a:xfrm>
            <a:off x="293002" y="941027"/>
            <a:ext cx="5834739" cy="4406828"/>
          </a:xfrm>
          <a:prstGeom prst="rect">
            <a:avLst/>
          </a:prstGeom>
        </p:spPr>
      </p:pic>
      <p:sp>
        <p:nvSpPr>
          <p:cNvPr id="13" name="TextBox 12">
            <a:extLst>
              <a:ext uri="{FF2B5EF4-FFF2-40B4-BE49-F238E27FC236}">
                <a16:creationId xmlns:a16="http://schemas.microsoft.com/office/drawing/2014/main" id="{6D0E28F7-424A-7E01-3707-9BC924744A69}"/>
              </a:ext>
            </a:extLst>
          </p:cNvPr>
          <p:cNvSpPr txBox="1"/>
          <p:nvPr/>
        </p:nvSpPr>
        <p:spPr>
          <a:xfrm>
            <a:off x="1607573" y="1273238"/>
            <a:ext cx="1158272" cy="369332"/>
          </a:xfrm>
          <a:prstGeom prst="rect">
            <a:avLst/>
          </a:prstGeom>
          <a:noFill/>
        </p:spPr>
        <p:txBody>
          <a:bodyPr wrap="square" rtlCol="0">
            <a:spAutoFit/>
          </a:bodyPr>
          <a:lstStyle/>
          <a:p>
            <a:r>
              <a:rPr lang="en-GB" sz="1050" dirty="0"/>
              <a:t>Other services</a:t>
            </a:r>
            <a:r>
              <a:rPr lang="en-GB" dirty="0"/>
              <a:t> </a:t>
            </a:r>
          </a:p>
        </p:txBody>
      </p:sp>
      <p:sp>
        <p:nvSpPr>
          <p:cNvPr id="14" name="TextBox 13">
            <a:extLst>
              <a:ext uri="{FF2B5EF4-FFF2-40B4-BE49-F238E27FC236}">
                <a16:creationId xmlns:a16="http://schemas.microsoft.com/office/drawing/2014/main" id="{38CB50BE-AE09-2DFB-A6AE-C112F6D598F9}"/>
              </a:ext>
            </a:extLst>
          </p:cNvPr>
          <p:cNvSpPr txBox="1"/>
          <p:nvPr/>
        </p:nvSpPr>
        <p:spPr>
          <a:xfrm>
            <a:off x="4291255" y="1193631"/>
            <a:ext cx="1158272" cy="369332"/>
          </a:xfrm>
          <a:prstGeom prst="rect">
            <a:avLst/>
          </a:prstGeom>
          <a:noFill/>
        </p:spPr>
        <p:txBody>
          <a:bodyPr wrap="square" rtlCol="0">
            <a:spAutoFit/>
          </a:bodyPr>
          <a:lstStyle/>
          <a:p>
            <a:r>
              <a:rPr lang="en-GB" sz="1050" dirty="0"/>
              <a:t>Pharmacy</a:t>
            </a:r>
            <a:r>
              <a:rPr lang="en-GB" dirty="0"/>
              <a:t> </a:t>
            </a:r>
          </a:p>
        </p:txBody>
      </p:sp>
      <p:sp>
        <p:nvSpPr>
          <p:cNvPr id="17" name="TextBox 16">
            <a:extLst>
              <a:ext uri="{FF2B5EF4-FFF2-40B4-BE49-F238E27FC236}">
                <a16:creationId xmlns:a16="http://schemas.microsoft.com/office/drawing/2014/main" id="{04AB4BAB-FE14-2111-389E-79C0E84C1D52}"/>
              </a:ext>
            </a:extLst>
          </p:cNvPr>
          <p:cNvSpPr txBox="1"/>
          <p:nvPr/>
        </p:nvSpPr>
        <p:spPr>
          <a:xfrm>
            <a:off x="6294579" y="3106196"/>
            <a:ext cx="5242148" cy="1815882"/>
          </a:xfrm>
          <a:prstGeom prst="rect">
            <a:avLst/>
          </a:prstGeom>
          <a:noFill/>
        </p:spPr>
        <p:txBody>
          <a:bodyPr wrap="square">
            <a:spAutoFit/>
          </a:bodyPr>
          <a:lstStyle/>
          <a:p>
            <a:pPr marL="171450" indent="-171450">
              <a:buFont typeface="Arial" panose="020B0604020202020204" pitchFamily="34" charset="0"/>
              <a:buChar char="•"/>
            </a:pPr>
            <a:r>
              <a:rPr lang="en-GB" sz="1400" dirty="0">
                <a:latin typeface="Poppins" panose="00000500000000000000" pitchFamily="2" charset="0"/>
                <a:cs typeface="Poppins" panose="00000500000000000000" pitchFamily="2" charset="0"/>
              </a:rPr>
              <a:t>The proportion of negative sentiment about pharmacy compared to other services sees no significant change at 61% and 59%, respectively. Pharmacy feedback does, however, have less mixed sentiment (3%) than other services (11%).</a:t>
            </a:r>
          </a:p>
          <a:p>
            <a:pPr marL="171450" indent="-171450">
              <a:buFont typeface="Arial" panose="020B0604020202020204" pitchFamily="34" charset="0"/>
              <a:buChar char="•"/>
            </a:pPr>
            <a:r>
              <a:rPr lang="en-GB" sz="1400" dirty="0">
                <a:latin typeface="Poppins" panose="00000500000000000000" pitchFamily="2" charset="0"/>
                <a:cs typeface="Poppins" panose="00000500000000000000" pitchFamily="2" charset="0"/>
              </a:rPr>
              <a:t>Pharmacy feedback is slightly more positive compared to feedback about other services (32% compared to 27%).</a:t>
            </a:r>
          </a:p>
        </p:txBody>
      </p:sp>
    </p:spTree>
    <p:extLst>
      <p:ext uri="{BB962C8B-B14F-4D97-AF65-F5344CB8AC3E}">
        <p14:creationId xmlns:p14="http://schemas.microsoft.com/office/powerpoint/2010/main" val="2020146073"/>
      </p:ext>
    </p:extLst>
  </p:cSld>
  <p:clrMapOvr>
    <a:masterClrMapping/>
  </p:clrMapOvr>
</p:sld>
</file>

<file path=ppt/theme/theme1.xml><?xml version="1.0" encoding="utf-8"?>
<a:theme xmlns:a="http://schemas.openxmlformats.org/drawingml/2006/main" name="Healthwatch">
  <a:themeElements>
    <a:clrScheme name="Healthwatch">
      <a:dk1>
        <a:srgbClr val="000000"/>
      </a:dk1>
      <a:lt1>
        <a:srgbClr val="FFFFFF"/>
      </a:lt1>
      <a:dk2>
        <a:srgbClr val="004F6B"/>
      </a:dk2>
      <a:lt2>
        <a:srgbClr val="BDBDBD"/>
      </a:lt2>
      <a:accent1>
        <a:srgbClr val="E73E97"/>
      </a:accent1>
      <a:accent2>
        <a:srgbClr val="84BA00"/>
      </a:accent2>
      <a:accent3>
        <a:srgbClr val="F9B93E"/>
      </a:accent3>
      <a:accent4>
        <a:srgbClr val="00B38C"/>
      </a:accent4>
      <a:accent5>
        <a:srgbClr val="7FCBEB"/>
      </a:accent5>
      <a:accent6>
        <a:srgbClr val="5C6670"/>
      </a:accent6>
      <a:hlink>
        <a:srgbClr val="A81563"/>
      </a:hlink>
      <a:folHlink>
        <a:srgbClr val="A81563"/>
      </a:folHlink>
    </a:clrScheme>
    <a:fontScheme name="Healthwatch">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ealthwatch" id="{5BD11F5F-048C-47EC-B955-3885D75CB258}" vid="{062D2301-991B-47E5-8380-2ECC58ADD8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21270a9-38b9-4e31-891e-5f105e39b594">
      <Terms xmlns="http://schemas.microsoft.com/office/infopath/2007/PartnerControls"/>
    </lcf76f155ced4ddcb4097134ff3c332f>
    <TaxCatchAll xmlns="9c6f0f35-a2d3-48e1-b0ce-cba186be079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84BE2CD7CE6D548B2E19BFC38802D71" ma:contentTypeVersion="18" ma:contentTypeDescription="Create a new document." ma:contentTypeScope="" ma:versionID="bae404d6a681dcaac30476be49ac11f7">
  <xsd:schema xmlns:xsd="http://www.w3.org/2001/XMLSchema" xmlns:xs="http://www.w3.org/2001/XMLSchema" xmlns:p="http://schemas.microsoft.com/office/2006/metadata/properties" xmlns:ns2="321270a9-38b9-4e31-891e-5f105e39b594" xmlns:ns3="9c6f0f35-a2d3-48e1-b0ce-cba186be0799" targetNamespace="http://schemas.microsoft.com/office/2006/metadata/properties" ma:root="true" ma:fieldsID="2eee61f8b5aaa9d7ac02fbc15914510b" ns2:_="" ns3:_="">
    <xsd:import namespace="321270a9-38b9-4e31-891e-5f105e39b594"/>
    <xsd:import namespace="9c6f0f35-a2d3-48e1-b0ce-cba186be079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1270a9-38b9-4e31-891e-5f105e39b5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f1f0a4d-0c0e-41b7-89a2-0a0f0a33ccc7"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c6f0f35-a2d3-48e1-b0ce-cba186be079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1e7725e-7af6-41c6-a56c-60bc72b4022f}" ma:internalName="TaxCatchAll" ma:showField="CatchAllData" ma:web="9c6f0f35-a2d3-48e1-b0ce-cba186be07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1344A01-9E6D-4837-932C-1B926AACD600}">
  <ds:schemaRefs>
    <ds:schemaRef ds:uri="http://schemas.microsoft.com/sharepoint/v3/contenttype/forms"/>
  </ds:schemaRefs>
</ds:datastoreItem>
</file>

<file path=customXml/itemProps2.xml><?xml version="1.0" encoding="utf-8"?>
<ds:datastoreItem xmlns:ds="http://schemas.openxmlformats.org/officeDocument/2006/customXml" ds:itemID="{2DE76B2A-AA23-43AB-A73B-CB2DEB8666E8}">
  <ds:schemaRefs>
    <ds:schemaRef ds:uri="http://purl.org/dc/elements/1.1/"/>
    <ds:schemaRef ds:uri="http://purl.org/dc/dcmitype/"/>
    <ds:schemaRef ds:uri="http://schemas.microsoft.com/office/2006/documentManagement/types"/>
    <ds:schemaRef ds:uri="9c6f0f35-a2d3-48e1-b0ce-cba186be0799"/>
    <ds:schemaRef ds:uri="http://www.w3.org/XML/1998/namespace"/>
    <ds:schemaRef ds:uri="http://schemas.microsoft.com/office/infopath/2007/PartnerControls"/>
    <ds:schemaRef ds:uri="321270a9-38b9-4e31-891e-5f105e39b594"/>
    <ds:schemaRef ds:uri="http://schemas.openxmlformats.org/package/2006/metadata/core-properti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207E85FB-0E6E-46AB-AB6D-C7ECDF84B7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1270a9-38b9-4e31-891e-5f105e39b594"/>
    <ds:schemaRef ds:uri="9c6f0f35-a2d3-48e1-b0ce-cba186be07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Healthwatch</Template>
  <TotalTime>10749</TotalTime>
  <Words>2079</Words>
  <Application>Microsoft Office PowerPoint</Application>
  <PresentationFormat>Widescreen</PresentationFormat>
  <Paragraphs>127</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Healthwatch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Robbie Goatham</dc:creator>
  <cp:lastModifiedBy>Lizzie Dye</cp:lastModifiedBy>
  <cp:revision>25</cp:revision>
  <dcterms:created xsi:type="dcterms:W3CDTF">2023-02-13T16:03:25Z</dcterms:created>
  <dcterms:modified xsi:type="dcterms:W3CDTF">2025-02-24T14:59:09Z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0x010100E84BE2CD7CE6D548B2E19BFC38802D71</vt:lpwstr>
  </property>
  <property fmtid="{D5CDD505-2E9C-101B-9397-08002B2CF9AE}" pid="3" name="MediaServiceImageTags">
    <vt:lpwstr/>
  </property>
</Properties>
</file>